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56" autoAdjust="0"/>
  </p:normalViewPr>
  <p:slideViewPr>
    <p:cSldViewPr snapToObjects="1">
      <p:cViewPr varScale="1">
        <p:scale>
          <a:sx n="87" d="100"/>
          <a:sy n="87" d="100"/>
        </p:scale>
        <p:origin x="-1616" y="-96"/>
      </p:cViewPr>
      <p:guideLst>
        <p:guide orient="horz" pos="699"/>
        <p:guide pos="2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05.03.12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05.03.12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05.03.12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543800" cy="2593975"/>
          </a:xfrm>
        </p:spPr>
        <p:txBody>
          <a:bodyPr/>
          <a:lstStyle/>
          <a:p>
            <a:r>
              <a:rPr lang="en-US" sz="4000" b="1" dirty="0"/>
              <a:t>Factors of attractiveness of Russia manufacturing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en-US" sz="4000" b="1" dirty="0"/>
              <a:t>to foreign investors</a:t>
            </a:r>
            <a:r>
              <a:rPr lang="ru-RU" sz="4000" dirty="0"/>
              <a:t> </a:t>
            </a:r>
            <a:endParaRPr lang="en-GB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Student: </a:t>
            </a:r>
            <a:r>
              <a:rPr lang="en-US" sz="18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Dudko</a:t>
            </a: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V. V.</a:t>
            </a:r>
            <a:endParaRPr lang="ru-RU" sz="1800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Group: </a:t>
            </a: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41 MMEA</a:t>
            </a:r>
            <a:endParaRPr lang="ru-RU" sz="1800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Argument consultant: </a:t>
            </a:r>
            <a:r>
              <a:rPr lang="en-US" sz="18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Ratnikova</a:t>
            </a: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T. A.</a:t>
            </a:r>
            <a:endParaRPr lang="ru-RU" sz="1800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Language consultant: </a:t>
            </a:r>
            <a:r>
              <a:rPr lang="en-US" sz="18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Sokolinskaya</a:t>
            </a: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T. V.</a:t>
            </a:r>
            <a:endParaRPr lang="ru-RU" sz="1800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489992"/>
            <a:ext cx="8460432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Times New Roman"/>
                <a:cs typeface="Times New Roman"/>
              </a:rPr>
              <a:t>HIGHER SCHOOL OF ECONOMICS</a:t>
            </a:r>
          </a:p>
          <a:p>
            <a:pPr algn="ctr"/>
            <a:r>
              <a:rPr lang="en-US" b="1" dirty="0" smtClean="0">
                <a:latin typeface="Times New Roman"/>
                <a:cs typeface="Times New Roman"/>
              </a:rPr>
              <a:t>National Research University</a:t>
            </a:r>
          </a:p>
        </p:txBody>
      </p:sp>
    </p:spTree>
    <p:extLst>
      <p:ext uri="{BB962C8B-B14F-4D97-AF65-F5344CB8AC3E}">
        <p14:creationId xmlns:p14="http://schemas.microsoft.com/office/powerpoint/2010/main" val="321619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n-US" sz="3000" dirty="0" smtClean="0"/>
              <a:t>The object of the study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4800600"/>
          </a:xfrm>
        </p:spPr>
        <p:txBody>
          <a:bodyPr/>
          <a:lstStyle/>
          <a:p>
            <a:pPr algn="just"/>
            <a:r>
              <a:rPr lang="en-US" dirty="0" smtClean="0"/>
              <a:t>Investment – the crucial part of aggregated demand and determinant of economic growth.</a:t>
            </a:r>
          </a:p>
          <a:p>
            <a:pPr algn="just"/>
            <a:r>
              <a:rPr lang="en-US" dirty="0" smtClean="0"/>
              <a:t>Investment:</a:t>
            </a:r>
          </a:p>
          <a:p>
            <a:pPr lvl="1" algn="just"/>
            <a:r>
              <a:rPr lang="en-US" b="1" dirty="0"/>
              <a:t>Portfolio investment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investment made by investors who are not particularly interested in involvement in the management of a company</a:t>
            </a:r>
            <a:r>
              <a:rPr lang="en-US" dirty="0" smtClean="0"/>
              <a:t>.</a:t>
            </a:r>
          </a:p>
          <a:p>
            <a:pPr lvl="1" algn="just"/>
            <a:r>
              <a:rPr lang="en-US" b="1" dirty="0" smtClean="0"/>
              <a:t>Direct investment </a:t>
            </a:r>
            <a:r>
              <a:rPr lang="ru-RU" dirty="0" smtClean="0"/>
              <a:t>- </a:t>
            </a:r>
            <a:r>
              <a:rPr lang="en-GB" dirty="0"/>
              <a:t>the net inflows of investment to acquire a lasting management interest (10 per cent or more of voting stock) in an enterprise operating in an economy other than that of the </a:t>
            </a:r>
            <a:r>
              <a:rPr lang="en-GB" dirty="0" smtClean="0"/>
              <a:t>investor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43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n-US" sz="3000" dirty="0" smtClean="0"/>
              <a:t>Russian black metallurgical sector characteristics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9580"/>
            <a:ext cx="7873922" cy="2880320"/>
          </a:xfrm>
        </p:spPr>
        <p:txBody>
          <a:bodyPr/>
          <a:lstStyle/>
          <a:p>
            <a:pPr algn="just"/>
            <a:r>
              <a:rPr lang="en-US" dirty="0" smtClean="0"/>
              <a:t>2008: Russia – the 4</a:t>
            </a:r>
            <a:r>
              <a:rPr lang="en-US" baseline="30000" dirty="0" smtClean="0"/>
              <a:t>th</a:t>
            </a:r>
            <a:r>
              <a:rPr lang="en-US" dirty="0" smtClean="0"/>
              <a:t> world steel producer;</a:t>
            </a:r>
          </a:p>
          <a:p>
            <a:pPr algn="just"/>
            <a:r>
              <a:rPr lang="en-US" dirty="0" smtClean="0"/>
              <a:t>Rapidly growing sector in 2001-2008: 16% annually;</a:t>
            </a:r>
            <a:endParaRPr lang="en-US" dirty="0"/>
          </a:p>
          <a:p>
            <a:pPr algn="just"/>
            <a:r>
              <a:rPr lang="en-US" dirty="0" smtClean="0"/>
              <a:t>Export-oriented industry: 30-40% of production is exported;</a:t>
            </a:r>
          </a:p>
          <a:p>
            <a:pPr algn="just"/>
            <a:r>
              <a:rPr lang="en-US" dirty="0" smtClean="0"/>
              <a:t>High vertical integration and concentration: 6-7 companies account for 75% of steel production.</a:t>
            </a:r>
          </a:p>
        </p:txBody>
      </p:sp>
      <p:pic>
        <p:nvPicPr>
          <p:cNvPr id="4" name="Содержимое 4"/>
          <p:cNvPicPr>
            <a:picLocks noChangeAspect="1"/>
          </p:cNvPicPr>
          <p:nvPr/>
        </p:nvPicPr>
        <p:blipFill rotWithShape="1">
          <a:blip r:embed="rId2"/>
          <a:srcRect l="-647" r="-647"/>
          <a:stretch/>
        </p:blipFill>
        <p:spPr>
          <a:xfrm>
            <a:off x="3995936" y="3140968"/>
            <a:ext cx="4992349" cy="35492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3033534"/>
            <a:ext cx="3374031" cy="219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200" dirty="0">
                <a:solidFill>
                  <a:srgbClr val="2F2B20"/>
                </a:solidFill>
              </a:rPr>
              <a:t>The sector was heavily affected by the crisis of 2008-2010: </a:t>
            </a:r>
            <a:r>
              <a:rPr lang="en-US" sz="2200" dirty="0" smtClean="0">
                <a:solidFill>
                  <a:srgbClr val="2F2B20"/>
                </a:solidFill>
              </a:rPr>
              <a:t>capacity </a:t>
            </a:r>
            <a:r>
              <a:rPr lang="en-US" sz="2200" dirty="0">
                <a:solidFill>
                  <a:srgbClr val="2F2B20"/>
                </a:solidFill>
              </a:rPr>
              <a:t>utilization rate of major companies declined to  50-60%.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43378"/>
            <a:ext cx="391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Graph: RTS Metals </a:t>
            </a:r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ndex performance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Source: FINAM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739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/>
          <p:cNvPicPr>
            <a:picLocks noGrp="1" noChangeAspect="1"/>
          </p:cNvPicPr>
          <p:nvPr>
            <p:ph idx="1"/>
          </p:nvPr>
        </p:nvPicPr>
        <p:blipFill>
          <a:blip r:embed="rId2"/>
          <a:srcRect t="368" b="368"/>
          <a:stretch>
            <a:fillRect/>
          </a:stretch>
        </p:blipFill>
        <p:spPr>
          <a:xfrm>
            <a:off x="439737" y="1115616"/>
            <a:ext cx="4457143" cy="2808000"/>
          </a:xfrm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781" y="4005064"/>
            <a:ext cx="4692691" cy="2772296"/>
          </a:xfrm>
          <a:prstGeom prst="rect">
            <a:avLst/>
          </a:prstGeom>
        </p:spPr>
      </p:pic>
      <p:sp>
        <p:nvSpPr>
          <p:cNvPr id="10" name="Название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n-US" sz="3000" dirty="0" smtClean="0"/>
              <a:t>Russian black metallurgical sector characteristics</a:t>
            </a:r>
            <a:endParaRPr lang="ru-RU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5674022"/>
            <a:ext cx="4004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Graph: </a:t>
            </a:r>
            <a:r>
              <a:rPr lang="en-GB" dirty="0">
                <a:latin typeface="Times New Roman"/>
                <a:ea typeface="ＭＳ 明朝"/>
              </a:rPr>
              <a:t>Investment in fixed capital of </a:t>
            </a:r>
            <a:r>
              <a:rPr lang="en-GB" dirty="0" smtClean="0">
                <a:latin typeface="Times New Roman"/>
                <a:ea typeface="ＭＳ 明朝"/>
              </a:rPr>
              <a:t>Russian metallurgical </a:t>
            </a:r>
            <a:r>
              <a:rPr lang="en-GB" dirty="0">
                <a:latin typeface="Times New Roman"/>
                <a:ea typeface="ＭＳ 明朝"/>
              </a:rPr>
              <a:t>sector</a:t>
            </a:r>
            <a:r>
              <a:rPr lang="ru-RU" dirty="0"/>
              <a:t> 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Source: </a:t>
            </a:r>
            <a:r>
              <a:rPr lang="en-US" dirty="0" err="1" smtClean="0">
                <a:latin typeface="+mj-lt"/>
              </a:rPr>
              <a:t>Rosstat</a:t>
            </a:r>
            <a:r>
              <a:rPr lang="en-US" dirty="0" smtClean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7785" y="1115616"/>
            <a:ext cx="4004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Graph: </a:t>
            </a:r>
            <a:r>
              <a:rPr lang="en-GB" dirty="0">
                <a:latin typeface="Times New Roman"/>
                <a:ea typeface="ＭＳ 明朝"/>
              </a:rPr>
              <a:t>Investment in fixed capital of </a:t>
            </a:r>
            <a:r>
              <a:rPr lang="en-GB" dirty="0" smtClean="0">
                <a:latin typeface="Times New Roman"/>
                <a:ea typeface="ＭＳ 明朝"/>
              </a:rPr>
              <a:t>Russian metallurgical </a:t>
            </a:r>
            <a:r>
              <a:rPr lang="en-GB" dirty="0">
                <a:latin typeface="Times New Roman"/>
                <a:ea typeface="ＭＳ 明朝"/>
              </a:rPr>
              <a:t>sector</a:t>
            </a:r>
            <a:r>
              <a:rPr lang="ru-RU" dirty="0"/>
              <a:t> 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Source: </a:t>
            </a:r>
            <a:r>
              <a:rPr lang="en-US" dirty="0" err="1" smtClean="0">
                <a:latin typeface="+mj-lt"/>
              </a:rPr>
              <a:t>Rosstat</a:t>
            </a:r>
            <a:r>
              <a:rPr lang="en-US" dirty="0" smtClean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762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n-US" sz="3000" dirty="0" smtClean="0"/>
              <a:t>Literature review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18544"/>
            <a:ext cx="7620000" cy="159037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Determinants or FDI:</a:t>
            </a:r>
          </a:p>
          <a:p>
            <a:pPr lvl="1"/>
            <a:r>
              <a:rPr lang="en-US" dirty="0"/>
              <a:t>s</a:t>
            </a:r>
            <a:r>
              <a:rPr lang="en-GB" dirty="0" err="1" smtClean="0"/>
              <a:t>tate</a:t>
            </a:r>
            <a:r>
              <a:rPr lang="en-GB" dirty="0" smtClean="0"/>
              <a:t> and regional  characteristics</a:t>
            </a:r>
          </a:p>
          <a:p>
            <a:pPr lvl="1"/>
            <a:r>
              <a:rPr lang="en-GB" dirty="0" smtClean="0"/>
              <a:t>technical </a:t>
            </a:r>
            <a:r>
              <a:rPr lang="en-GB" dirty="0"/>
              <a:t>capabilities </a:t>
            </a:r>
            <a:r>
              <a:rPr lang="en-GB" dirty="0" smtClean="0"/>
              <a:t>characteristics</a:t>
            </a:r>
          </a:p>
          <a:p>
            <a:pPr lvl="1"/>
            <a:r>
              <a:rPr lang="en-GB" dirty="0" smtClean="0"/>
              <a:t>firm </a:t>
            </a:r>
            <a:r>
              <a:rPr lang="en-GB" dirty="0"/>
              <a:t>characteristics </a:t>
            </a:r>
            <a:endParaRPr lang="en-GB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1331640" y="2708920"/>
            <a:ext cx="1440160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3068826"/>
            <a:ext cx="7620000" cy="864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en-US" b="1" dirty="0" smtClean="0"/>
              <a:t>Knowledge seeking hypothesis</a:t>
            </a:r>
            <a:r>
              <a:rPr lang="en-US" i="1" dirty="0" smtClean="0"/>
              <a:t> </a:t>
            </a:r>
            <a:r>
              <a:rPr lang="en-US" dirty="0" smtClean="0"/>
              <a:t>- </a:t>
            </a:r>
            <a:r>
              <a:rPr lang="en-GB" dirty="0" smtClean="0"/>
              <a:t>searching </a:t>
            </a:r>
            <a:r>
              <a:rPr lang="en-GB" dirty="0"/>
              <a:t>of capabilities that are not available in their home </a:t>
            </a:r>
            <a:r>
              <a:rPr lang="en-GB" dirty="0" smtClean="0"/>
              <a:t>markets</a:t>
            </a:r>
            <a:r>
              <a:rPr lang="en-US" dirty="0" smtClean="0"/>
              <a:t>.</a:t>
            </a:r>
            <a:endParaRPr lang="en-GB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4033051"/>
            <a:ext cx="7620000" cy="19882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Market characteristics;</a:t>
            </a:r>
          </a:p>
          <a:p>
            <a:pPr algn="just"/>
            <a:r>
              <a:rPr lang="en-US" dirty="0" smtClean="0"/>
              <a:t>Firm characteristics;</a:t>
            </a:r>
          </a:p>
          <a:p>
            <a:pPr algn="just"/>
            <a:r>
              <a:rPr lang="en-US" i="1" dirty="0" smtClean="0"/>
              <a:t>Institutional factors</a:t>
            </a:r>
            <a:r>
              <a:rPr lang="en-US" dirty="0" smtClean="0"/>
              <a:t>;</a:t>
            </a:r>
          </a:p>
          <a:p>
            <a:pPr algn="just"/>
            <a:r>
              <a:rPr lang="en-US" i="1" dirty="0" smtClean="0"/>
              <a:t>Agglomeration effect </a:t>
            </a:r>
            <a:r>
              <a:rPr lang="en-US" dirty="0" smtClean="0"/>
              <a:t>- </a:t>
            </a:r>
            <a:r>
              <a:rPr lang="en-GB" dirty="0"/>
              <a:t>benefits, savings or </a:t>
            </a:r>
            <a:r>
              <a:rPr lang="en-GB" dirty="0" smtClean="0"/>
              <a:t>cost </a:t>
            </a:r>
            <a:r>
              <a:rPr lang="en-GB" dirty="0"/>
              <a:t>reductions resulting from the clustering of </a:t>
            </a:r>
            <a:r>
              <a:rPr lang="en-GB" dirty="0" smtClean="0"/>
              <a:t>activities</a:t>
            </a:r>
            <a:r>
              <a:rPr lang="en-US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4559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n-US" sz="3000" dirty="0" smtClean="0"/>
              <a:t>Model specification 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4800600"/>
          </a:xfrm>
        </p:spPr>
        <p:txBody>
          <a:bodyPr/>
          <a:lstStyle/>
          <a:p>
            <a:pPr algn="just"/>
            <a:r>
              <a:rPr lang="en-US" dirty="0" smtClean="0"/>
              <a:t>Firm-level data for several years (2000-2007) - panel dataset;</a:t>
            </a:r>
          </a:p>
          <a:p>
            <a:pPr algn="just"/>
            <a:r>
              <a:rPr lang="en-US" dirty="0" smtClean="0"/>
              <a:t>Percentage of foreign investors ownership in the company’s capital - interpreted as probability of FDI;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Econometric models:</a:t>
            </a:r>
          </a:p>
          <a:p>
            <a:pPr lvl="1" algn="just"/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r>
              <a:rPr lang="en-US" dirty="0" smtClean="0"/>
              <a:t> model (dependent variables – characteristics of individuals);</a:t>
            </a:r>
          </a:p>
          <a:p>
            <a:pPr lvl="1" algn="just"/>
            <a:r>
              <a:rPr lang="en-US" dirty="0" smtClean="0"/>
              <a:t>Conditional </a:t>
            </a:r>
            <a:r>
              <a:rPr lang="en-US" dirty="0" err="1" smtClean="0"/>
              <a:t>logit</a:t>
            </a:r>
            <a:r>
              <a:rPr lang="en-US" dirty="0" smtClean="0"/>
              <a:t> model </a:t>
            </a:r>
            <a:r>
              <a:rPr lang="en-US" dirty="0"/>
              <a:t>(dependent variables – characteristics of </a:t>
            </a:r>
            <a:r>
              <a:rPr lang="en-US" dirty="0" smtClean="0"/>
              <a:t>alternatives);</a:t>
            </a:r>
          </a:p>
          <a:p>
            <a:pPr lvl="1" algn="just"/>
            <a:endParaRPr lang="en-US" dirty="0" smtClean="0"/>
          </a:p>
          <a:p>
            <a:pPr lvl="1" algn="just">
              <a:spcBef>
                <a:spcPts val="1680"/>
              </a:spcBef>
            </a:pPr>
            <a:r>
              <a:rPr lang="en-US" dirty="0" err="1" smtClean="0"/>
              <a:t>Probit</a:t>
            </a:r>
            <a:r>
              <a:rPr lang="en-US" dirty="0" smtClean="0"/>
              <a:t> models (fixed effect, random effect).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625" y="4437112"/>
            <a:ext cx="1988221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3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1143000"/>
          </a:xfrm>
        </p:spPr>
        <p:txBody>
          <a:bodyPr/>
          <a:lstStyle/>
          <a:p>
            <a:r>
              <a:rPr lang="en-US" sz="3000" dirty="0" smtClean="0"/>
              <a:t>Data availability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</a:rPr>
              <a:t>Bureau Van </a:t>
            </a:r>
            <a:r>
              <a:rPr lang="en-US" dirty="0" err="1" smtClean="0">
                <a:latin typeface="+mj-lt"/>
              </a:rPr>
              <a:t>Dijk</a:t>
            </a:r>
            <a:r>
              <a:rPr lang="en-US" dirty="0" smtClean="0">
                <a:latin typeface="+mj-lt"/>
              </a:rPr>
              <a:t> – an international </a:t>
            </a:r>
            <a:r>
              <a:rPr lang="en-US" dirty="0">
                <a:latin typeface="+mj-lt"/>
              </a:rPr>
              <a:t>agency </a:t>
            </a:r>
            <a:r>
              <a:rPr lang="en-US" dirty="0" smtClean="0">
                <a:latin typeface="+mj-lt"/>
              </a:rPr>
              <a:t>providing databases of individual companies, countries, regions and global information </a:t>
            </a:r>
            <a:r>
              <a:rPr lang="en-US" dirty="0">
                <a:latin typeface="+mj-lt"/>
              </a:rPr>
              <a:t>and business intelligence for individual countries, regions and the world.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global </a:t>
            </a:r>
            <a:r>
              <a:rPr lang="en-US" dirty="0" smtClean="0">
                <a:latin typeface="+mj-lt"/>
              </a:rPr>
              <a:t>database covers </a:t>
            </a:r>
            <a:r>
              <a:rPr lang="en-US" dirty="0">
                <a:latin typeface="+mj-lt"/>
              </a:rPr>
              <a:t>around </a:t>
            </a:r>
            <a:r>
              <a:rPr lang="en-US" dirty="0" smtClean="0">
                <a:latin typeface="+mj-lt"/>
              </a:rPr>
              <a:t>100 </a:t>
            </a:r>
            <a:r>
              <a:rPr lang="en-US" dirty="0">
                <a:latin typeface="+mj-lt"/>
              </a:rPr>
              <a:t>million companies.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“</a:t>
            </a:r>
            <a:r>
              <a:rPr lang="en-US" dirty="0" err="1" smtClean="0">
                <a:latin typeface="+mj-lt"/>
              </a:rPr>
              <a:t>Ruslana</a:t>
            </a:r>
            <a:r>
              <a:rPr lang="en-US" dirty="0" smtClean="0">
                <a:latin typeface="+mj-lt"/>
              </a:rPr>
              <a:t>” database:</a:t>
            </a:r>
          </a:p>
          <a:p>
            <a:pPr lvl="1"/>
            <a:r>
              <a:rPr lang="en-US" dirty="0" smtClean="0">
                <a:latin typeface="+mj-lt"/>
              </a:rPr>
              <a:t>Financial indicators,</a:t>
            </a:r>
          </a:p>
          <a:p>
            <a:pPr lvl="1"/>
            <a:r>
              <a:rPr lang="en-US" dirty="0" smtClean="0">
                <a:latin typeface="+mj-lt"/>
              </a:rPr>
              <a:t>Beneficiaries of the business,</a:t>
            </a:r>
          </a:p>
          <a:p>
            <a:pPr lvl="1"/>
            <a:r>
              <a:rPr lang="en-US" dirty="0" smtClean="0">
                <a:latin typeface="+mj-lt"/>
              </a:rPr>
              <a:t>Stock trades (for public companies).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364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213992"/>
            <a:ext cx="8003232" cy="1143000"/>
          </a:xfrm>
        </p:spPr>
        <p:txBody>
          <a:bodyPr/>
          <a:lstStyle/>
          <a:p>
            <a:pPr algn="ctr"/>
            <a:r>
              <a:rPr lang="en-US" sz="4000" dirty="0" smtClean="0"/>
              <a:t>Thank you for your attention!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0166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Соседство.thmx</Template>
  <TotalTime>542</TotalTime>
  <Words>441</Words>
  <Application>Microsoft Macintosh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Factors of attractiveness of Russia manufacturing  to foreign investors </vt:lpstr>
      <vt:lpstr>The object of the study</vt:lpstr>
      <vt:lpstr>Russian black metallurgical sector characteristics</vt:lpstr>
      <vt:lpstr>Russian black metallurgical sector characteristics</vt:lpstr>
      <vt:lpstr>Literature review</vt:lpstr>
      <vt:lpstr>Model specification </vt:lpstr>
      <vt:lpstr>Data availability</vt:lpstr>
      <vt:lpstr>Thank you for your attention!</vt:lpstr>
    </vt:vector>
  </TitlesOfParts>
  <Company>ГУ-ВШЭ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 Дудко</dc:creator>
  <cp:lastModifiedBy>Валерий Дудко</cp:lastModifiedBy>
  <cp:revision>24</cp:revision>
  <dcterms:created xsi:type="dcterms:W3CDTF">2012-03-03T18:35:52Z</dcterms:created>
  <dcterms:modified xsi:type="dcterms:W3CDTF">2012-03-04T21:21:43Z</dcterms:modified>
</cp:coreProperties>
</file>