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5" r:id="rId6"/>
    <p:sldId id="266" r:id="rId7"/>
    <p:sldId id="268" r:id="rId8"/>
    <p:sldId id="267" r:id="rId9"/>
    <p:sldId id="258" r:id="rId10"/>
    <p:sldId id="263" r:id="rId11"/>
    <p:sldId id="260" r:id="rId12"/>
    <p:sldId id="262" r:id="rId13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8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A9911-9DF0-4B87-AE1C-0BC4C1C90349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BF4E0-EAAC-4D13-B4FA-B90DE35CE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45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984F7-50A4-4E66-826B-321C872F19BC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C4033-0E89-4F2F-8280-E311E11C0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43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BAF6-CA86-4E49-B620-F1FD420453BA}" type="datetime1">
              <a:rPr lang="ru-RU" smtClean="0"/>
              <a:t>10.10.2012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9A8D-DBED-43E1-88EF-C78F90CFBF82}" type="datetime1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3B45-821D-45D7-8BEE-47812B2ADCA3}" type="datetime1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7BF2-329B-4A5F-A917-A2CFB86E2003}" type="datetime1">
              <a:rPr lang="ru-RU" smtClean="0"/>
              <a:t>10.10.2012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29AB-E88B-422B-8283-4E207330A4A2}" type="datetime1">
              <a:rPr lang="ru-RU" smtClean="0"/>
              <a:t>10.10.2012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FF8B5-76E4-4F51-84A9-78FFFFB88591}" type="datetime1">
              <a:rPr lang="ru-RU" smtClean="0"/>
              <a:t>10.10.2012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D9234-05DF-4D68-AFBD-6709AE021FD9}" type="datetime1">
              <a:rPr lang="ru-RU" smtClean="0"/>
              <a:t>10.10.2012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0BD2-D038-47C6-B740-5A1FF99F77C8}" type="datetime1">
              <a:rPr lang="ru-RU" smtClean="0"/>
              <a:t>10.10.2012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D237-8BC3-475B-BB15-65C16472445B}" type="datetime1">
              <a:rPr lang="ru-RU" smtClean="0"/>
              <a:t>10.10.2012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F10-EEF9-4B66-90BE-D63F3363802D}" type="datetime1">
              <a:rPr lang="ru-RU" smtClean="0"/>
              <a:t>10.10.2012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FE4E-DB23-40D0-B78E-A7737C48E345}" type="datetime1">
              <a:rPr lang="ru-RU" smtClean="0"/>
              <a:t>10.10.2012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duotone>
              <a:schemeClr val="bg2">
                <a:shade val="14000"/>
                <a:satMod val="280000"/>
              </a:schemeClr>
              <a:schemeClr val="bg2">
                <a:tint val="60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DB25354-4456-498C-AF56-BF0441F9625E}" type="datetime1">
              <a:rPr lang="ru-RU" smtClean="0"/>
              <a:t>10.10.2012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DC544F3-C0B3-44CB-B4B4-C9D81F493D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vdash@hse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Модернизация экономического анализа: проблема объекта, предмета и метода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Светлана </a:t>
            </a:r>
            <a:r>
              <a:rPr lang="ru-RU" i="1" dirty="0" err="1" smtClean="0"/>
              <a:t>Авдашева</a:t>
            </a:r>
            <a:endParaRPr lang="ru-RU" i="1" dirty="0"/>
          </a:p>
          <a:p>
            <a:r>
              <a:rPr lang="ru-RU" i="1" dirty="0" smtClean="0"/>
              <a:t>НИУ ВШЭ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725144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Предупреждение: </a:t>
            </a:r>
          </a:p>
          <a:p>
            <a:r>
              <a:rPr lang="ru-RU" i="1" dirty="0" smtClean="0"/>
              <a:t>Все изложенное основано на реальных фактах </a:t>
            </a:r>
          </a:p>
          <a:p>
            <a:r>
              <a:rPr lang="ru-RU" i="1" dirty="0" smtClean="0"/>
              <a:t>Представленные в докладе оценки могут считаться рекламой</a:t>
            </a:r>
            <a:endParaRPr lang="en-US" i="1" dirty="0" smtClean="0"/>
          </a:p>
          <a:p>
            <a:r>
              <a:rPr lang="ru-RU" i="1" dirty="0" smtClean="0"/>
              <a:t>Доклад в основном рассматривает исследования на </a:t>
            </a:r>
            <a:r>
              <a:rPr lang="ru-RU" i="1" dirty="0" smtClean="0"/>
              <a:t>микроуровне</a:t>
            </a:r>
            <a:r>
              <a:rPr lang="ru-RU" i="1" dirty="0" smtClean="0"/>
              <a:t>, преимущественно – предприятий, преимущественно - российских</a:t>
            </a:r>
            <a:endParaRPr lang="ru-RU" i="1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Конференция АНЦЭА, Российская экономика в 2010 годы: проблемы и реформы, 5 октября 2012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5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685801"/>
            <a:ext cx="6753944" cy="382331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/>
              <a:t>Что лучше – неточная (приблизительная) оценка или никакая?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Проблемы «достоверности оценок» </a:t>
            </a:r>
            <a:endParaRPr lang="ru-RU" sz="32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srgbClr val="FFE635">
                    <a:alpha val="60000"/>
                  </a:srgbClr>
                </a:solidFill>
              </a:rPr>
              <a:t>Конференция АНЦЭА, Российская экономика в 2010 годы: проблемы и реформы, 5 октября 2012 г. </a:t>
            </a:r>
            <a:endParaRPr lang="ru-RU">
              <a:solidFill>
                <a:srgbClr val="FFE635">
                  <a:alpha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1196752"/>
            <a:ext cx="6894984" cy="3657599"/>
          </a:xfrm>
        </p:spPr>
        <p:txBody>
          <a:bodyPr>
            <a:normAutofit/>
          </a:bodyPr>
          <a:lstStyle/>
          <a:p>
            <a:pPr marL="475488" indent="-457200">
              <a:buAutoNum type="arabicPeriod"/>
            </a:pPr>
            <a:r>
              <a:rPr lang="ru-RU" sz="2400" dirty="0" smtClean="0"/>
              <a:t>В чем разница между модернизацией экономического анализа и строительством БАМа? </a:t>
            </a:r>
          </a:p>
          <a:p>
            <a:pPr marL="475488" indent="-457200">
              <a:buAutoNum type="arabicPeriod"/>
            </a:pPr>
            <a:r>
              <a:rPr lang="ru-RU" sz="2400" dirty="0" smtClean="0"/>
              <a:t>А в чем общее? </a:t>
            </a:r>
          </a:p>
          <a:p>
            <a:pPr marL="475488" indent="-457200">
              <a:buAutoNum type="arabicPeriod"/>
            </a:pPr>
            <a:r>
              <a:rPr lang="ru-RU" sz="2400" dirty="0" smtClean="0"/>
              <a:t>Что делать, если твои результаты не использует экономическая политика и не ждут  международные журналы?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выводы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5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Светлана </a:t>
            </a:r>
            <a:r>
              <a:rPr lang="ru-RU" dirty="0" err="1" smtClean="0"/>
              <a:t>Авдашева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avdash@hse.ru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4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685801"/>
            <a:ext cx="6537920" cy="4183359"/>
          </a:xfrm>
        </p:spPr>
        <p:txBody>
          <a:bodyPr>
            <a:normAutofit/>
          </a:bodyPr>
          <a:lstStyle/>
          <a:p>
            <a:pPr marL="475488" indent="-457200">
              <a:buAutoNum type="arabicPeriod"/>
            </a:pPr>
            <a:r>
              <a:rPr lang="ru-RU" sz="2400" dirty="0" smtClean="0"/>
              <a:t>Экономика, экономические исследования, экономическая теория</a:t>
            </a:r>
          </a:p>
          <a:p>
            <a:pPr marL="475488" indent="-457200">
              <a:buAutoNum type="arabicPeriod"/>
            </a:pPr>
            <a:r>
              <a:rPr lang="ru-RU" sz="2400" dirty="0" smtClean="0"/>
              <a:t> Экономические исследования и экономическая политика </a:t>
            </a:r>
          </a:p>
          <a:p>
            <a:pPr marL="475488" indent="-457200">
              <a:buAutoNum type="arabicPeriod"/>
            </a:pPr>
            <a:r>
              <a:rPr lang="ru-RU" sz="2400" dirty="0" smtClean="0"/>
              <a:t>«Прикладные экономические исследования»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И ни слова об антимонопольном законодательстве! </a:t>
            </a:r>
          </a:p>
          <a:p>
            <a:pPr marL="475488" indent="-457200">
              <a:buAutoNum type="arabicPeriod"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План презентации </a:t>
            </a:r>
            <a:endParaRPr lang="ru-RU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Конференция АНЦЭА, Российская экономика в 2010 годы: проблемы и реформы, 5 октября 2012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3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63688" y="685801"/>
            <a:ext cx="6465912" cy="3657599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Как повысить рейтинг в </a:t>
            </a:r>
            <a:r>
              <a:rPr lang="en-US" sz="2400" dirty="0" smtClean="0"/>
              <a:t>ISI/WOS? </a:t>
            </a:r>
          </a:p>
          <a:p>
            <a:r>
              <a:rPr lang="ru-RU" sz="2400" dirty="0" smtClean="0"/>
              <a:t>Как связаны демократия и толщина… талии? </a:t>
            </a:r>
          </a:p>
          <a:p>
            <a:r>
              <a:rPr lang="ru-RU" sz="2400" dirty="0" smtClean="0"/>
              <a:t>Как влияет пол президента/монарха на включение в конституцию принципа независимости судов? </a:t>
            </a:r>
          </a:p>
          <a:p>
            <a:r>
              <a:rPr lang="ru-RU" sz="2400" dirty="0" smtClean="0"/>
              <a:t>Это даже не «башня из слоновой кости»</a:t>
            </a:r>
            <a:r>
              <a:rPr lang="ru-RU" sz="2400" dirty="0"/>
              <a:t> </a:t>
            </a:r>
            <a:endParaRPr lang="en-US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i="1" dirty="0" smtClean="0"/>
              <a:t>“</a:t>
            </a:r>
            <a:r>
              <a:rPr lang="ru-RU" sz="3600" i="1" dirty="0" smtClean="0"/>
              <a:t>Перестаньте пытаться рассказывать истории о России</a:t>
            </a:r>
            <a:r>
              <a:rPr lang="en-GB" sz="3600" i="1" dirty="0" smtClean="0"/>
              <a:t>”</a:t>
            </a:r>
            <a:endParaRPr lang="ru-RU" sz="36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685801"/>
            <a:ext cx="6681936" cy="3823319"/>
          </a:xfrm>
        </p:spPr>
        <p:txBody>
          <a:bodyPr/>
          <a:lstStyle/>
          <a:p>
            <a:r>
              <a:rPr lang="ru-RU" dirty="0" smtClean="0"/>
              <a:t>Микроэкономика: выигрыш от ограничений конкуренции, как правило, окажется ниже проигрыша – чистые потери </a:t>
            </a:r>
          </a:p>
          <a:p>
            <a:r>
              <a:rPr lang="ru-RU" dirty="0" smtClean="0"/>
              <a:t>Экономика и право: наказание невиновных делает </a:t>
            </a:r>
            <a:r>
              <a:rPr lang="ru-RU" dirty="0" err="1" smtClean="0"/>
              <a:t>инфорсмент</a:t>
            </a:r>
            <a:r>
              <a:rPr lang="ru-RU" dirty="0" smtClean="0"/>
              <a:t> бессмысленным</a:t>
            </a:r>
          </a:p>
          <a:p>
            <a:r>
              <a:rPr lang="ru-RU" dirty="0"/>
              <a:t>Теория контрактов: люди, конечно, приспособятся к любым правилам, но точка приложения усилий изменится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/>
              <a:t>А что значит тестировать предсказания современной теории?</a:t>
            </a:r>
            <a:endParaRPr lang="ru-RU" sz="36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63688" y="685801"/>
            <a:ext cx="6465912" cy="3657599"/>
          </a:xfrm>
        </p:spPr>
        <p:txBody>
          <a:bodyPr/>
          <a:lstStyle/>
          <a:p>
            <a:r>
              <a:rPr lang="ru-RU" dirty="0" smtClean="0"/>
              <a:t>Антикризисные меры – «принуждение к тому, чтобы быть защищаемым» (</a:t>
            </a:r>
            <a:r>
              <a:rPr lang="ru-RU" dirty="0" err="1" smtClean="0"/>
              <a:t>Симачев</a:t>
            </a:r>
            <a:r>
              <a:rPr lang="ru-RU" dirty="0" smtClean="0"/>
              <a:t>, </a:t>
            </a:r>
            <a:r>
              <a:rPr lang="ru-RU" dirty="0" err="1" smtClean="0"/>
              <a:t>Кузык</a:t>
            </a:r>
            <a:r>
              <a:rPr lang="ru-RU" dirty="0" smtClean="0"/>
              <a:t>, 2012)</a:t>
            </a:r>
          </a:p>
          <a:p>
            <a:r>
              <a:rPr lang="ru-RU" dirty="0" smtClean="0"/>
              <a:t>А на самом деле даже руководители предприятий, конкурирующие с импортом, не считают, что их защитили</a:t>
            </a:r>
          </a:p>
          <a:p>
            <a:r>
              <a:rPr lang="ru-RU" dirty="0" smtClean="0"/>
              <a:t>При этом у них берут  едва ли не больше, чем дают </a:t>
            </a:r>
            <a:r>
              <a:rPr lang="en-US" dirty="0" smtClean="0"/>
              <a:t>(rent-seeking)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876800"/>
            <a:ext cx="8280920" cy="928464"/>
          </a:xfrm>
        </p:spPr>
        <p:txBody>
          <a:bodyPr/>
          <a:lstStyle/>
          <a:p>
            <a:r>
              <a:rPr lang="ru-RU" sz="3600" i="1" dirty="0" smtClean="0"/>
              <a:t>Про выигрыши от протекционизма – и про Россию</a:t>
            </a:r>
            <a:endParaRPr lang="ru-RU" sz="36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63688" y="685801"/>
            <a:ext cx="6465912" cy="42553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Правила Закона о торговле основаны на таком представлении о мире, которое не имеет общего с действительностью (</a:t>
            </a:r>
            <a:r>
              <a:rPr lang="ru-RU" dirty="0" err="1" smtClean="0"/>
              <a:t>Радаев</a:t>
            </a:r>
            <a:r>
              <a:rPr lang="ru-RU" dirty="0" smtClean="0"/>
              <a:t>. 2011) </a:t>
            </a:r>
          </a:p>
          <a:p>
            <a:endParaRPr lang="ru-RU" dirty="0" smtClean="0"/>
          </a:p>
          <a:p>
            <a:r>
              <a:rPr lang="ru-RU" dirty="0" smtClean="0"/>
              <a:t>И при этом подрывают кооперацию между сторонами договора, которые должны были бы совместно создавать стоимость (</a:t>
            </a:r>
            <a:r>
              <a:rPr lang="ru-RU" dirty="0" err="1" smtClean="0"/>
              <a:t>Радаев</a:t>
            </a:r>
            <a:r>
              <a:rPr lang="ru-RU" dirty="0" smtClean="0"/>
              <a:t>, 2012, </a:t>
            </a:r>
            <a:r>
              <a:rPr lang="en-US" dirty="0" err="1" smtClean="0"/>
              <a:t>Shastitko</a:t>
            </a:r>
            <a:r>
              <a:rPr lang="en-US" dirty="0" smtClean="0"/>
              <a:t> 2012)</a:t>
            </a:r>
            <a:endParaRPr lang="ru-RU" dirty="0" smtClean="0"/>
          </a:p>
          <a:p>
            <a:pPr marL="18288" indent="0">
              <a:buNone/>
            </a:pPr>
            <a:r>
              <a:rPr lang="en-US" dirty="0" smtClean="0"/>
              <a:t> </a:t>
            </a:r>
          </a:p>
          <a:p>
            <a:r>
              <a:rPr lang="ru-RU" dirty="0" smtClean="0"/>
              <a:t>Правила </a:t>
            </a:r>
            <a:r>
              <a:rPr lang="ru-RU" dirty="0" err="1" smtClean="0"/>
              <a:t>госзакупок</a:t>
            </a:r>
            <a:r>
              <a:rPr lang="ru-RU" dirty="0" smtClean="0"/>
              <a:t> не предотвращают проблем… которые тем больше, чем выше стоимость закупки (Яковлев и др., 2012)</a:t>
            </a:r>
          </a:p>
          <a:p>
            <a:endParaRPr lang="ru-RU" dirty="0" smtClean="0"/>
          </a:p>
          <a:p>
            <a:r>
              <a:rPr lang="ru-RU" dirty="0" smtClean="0"/>
              <a:t>И при этом почему-то не снижают цены выигравших поставщиков (Пивоварова и др., 2012)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157192"/>
            <a:ext cx="8043232" cy="792088"/>
          </a:xfrm>
        </p:spPr>
        <p:txBody>
          <a:bodyPr/>
          <a:lstStyle/>
          <a:p>
            <a:r>
              <a:rPr lang="ru-RU" sz="3600" i="1" dirty="0" smtClean="0"/>
              <a:t>Про экономику права- и про Россию</a:t>
            </a:r>
            <a:endParaRPr lang="ru-RU" sz="36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51720" y="1124744"/>
            <a:ext cx="6096000" cy="365759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Вы нас не обманете – предоставление рент не является достаточным условием, чтобы элиты отказались от дискреционного применения насилия (Григорьев, 2012) </a:t>
            </a:r>
          </a:p>
          <a:p>
            <a:endParaRPr lang="ru-RU" dirty="0"/>
          </a:p>
          <a:p>
            <a:r>
              <a:rPr lang="ru-RU" dirty="0" smtClean="0"/>
              <a:t>Борцы с административными барьерами, обратите взор на возможности </a:t>
            </a:r>
            <a:r>
              <a:rPr lang="ru-RU" dirty="0" err="1" smtClean="0"/>
              <a:t>инфорсмента</a:t>
            </a:r>
            <a:r>
              <a:rPr lang="ru-RU" dirty="0" smtClean="0"/>
              <a:t> со стороны истинно пострадавших, а не со стороны контрольно-надзорных органов (</a:t>
            </a:r>
            <a:r>
              <a:rPr lang="ru-RU" dirty="0" err="1" smtClean="0"/>
              <a:t>Крючкова</a:t>
            </a:r>
            <a:r>
              <a:rPr lang="ru-RU" dirty="0" smtClean="0"/>
              <a:t>, 2012)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Про экономику права – и про Россию</a:t>
            </a:r>
            <a:endParaRPr lang="ru-RU" sz="32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156770"/>
              </p:ext>
            </p:extLst>
          </p:nvPr>
        </p:nvGraphicFramePr>
        <p:xfrm>
          <a:off x="755576" y="685800"/>
          <a:ext cx="7474024" cy="39441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37012"/>
                <a:gridCol w="3737012"/>
              </a:tblGrid>
              <a:tr h="560858"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Экономическая политика </a:t>
                      </a:r>
                      <a:endParaRPr lang="ru-RU" dirty="0"/>
                    </a:p>
                  </a:txBody>
                  <a:tcPr/>
                </a:tc>
              </a:tr>
              <a:tr h="789944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N+1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доказательство неэффективности протекционизма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Ширится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поток протекционистских мер и обещаний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99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лезьте грубо в контрактные отношения</a:t>
                      </a:r>
                    </a:p>
                    <a:p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Закон о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торговле</a:t>
                      </a:r>
                    </a:p>
                  </a:txBody>
                  <a:tcPr/>
                </a:tc>
              </a:tr>
              <a:tr h="5608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Процедура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не панацея, если безразличен результат 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Закон о закупках государственных компаний</a:t>
                      </a: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08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Не платите за А, если хотите получить Б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Стимулы</a:t>
                      </a:r>
                      <a:r>
                        <a:rPr lang="ru-RU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контрольно-надзорных органов, связанные с масштабом процесса, но не результата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Еще неизвестно, где мы меньше нужны – в теории или в России</a:t>
            </a:r>
            <a:endParaRPr lang="ru-RU" sz="32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Конференция АНЦЭА, Российская экономика в 2010 годы: проблемы и реформы, 5 октября 2012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8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685801"/>
            <a:ext cx="6969968" cy="382331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 Показано, что включение в совет директоров независимого директора сопровождается ростом стоимости компании. Коэффициент высокий и значимый»</a:t>
            </a:r>
          </a:p>
          <a:p>
            <a:r>
              <a:rPr lang="ru-RU" sz="2400" dirty="0" smtClean="0"/>
              <a:t>«Показано, что совокупная факторная производительность за десятилетие выросла на Х процентов»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/>
              <a:t>Лежит ли ответственность целиком на экономической политике?  </a:t>
            </a:r>
            <a:endParaRPr lang="ru-RU" sz="32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Конференция АНЦЭА, Российская экономика в 2010 годы: проблемы и реформы, 5 октября 2012 г.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Другая 2">
      <a:dk1>
        <a:srgbClr val="993D00"/>
      </a:dk1>
      <a:lt1>
        <a:srgbClr val="FFE635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534</TotalTime>
  <Words>754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Модернизация экономического анализа: проблема объекта, предмета и метода</vt:lpstr>
      <vt:lpstr>План презентации </vt:lpstr>
      <vt:lpstr>“Перестаньте пытаться рассказывать истории о России”</vt:lpstr>
      <vt:lpstr>А что значит тестировать предсказания современной теории?</vt:lpstr>
      <vt:lpstr>Про выигрыши от протекционизма – и про Россию</vt:lpstr>
      <vt:lpstr>Про экономику права- и про Россию</vt:lpstr>
      <vt:lpstr>Про экономику права – и про Россию</vt:lpstr>
      <vt:lpstr>Еще неизвестно, где мы меньше нужны – в теории или в России</vt:lpstr>
      <vt:lpstr>Лежит ли ответственность целиком на экономической политике?  </vt:lpstr>
      <vt:lpstr>Проблемы «достоверности оценок» </vt:lpstr>
      <vt:lpstr>Основные выводы</vt:lpstr>
      <vt:lpstr>Спасибо за внимание!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экономического анализа: проблема объекта, предмета и метода</dc:title>
  <dc:creator>Admin</dc:creator>
  <cp:lastModifiedBy>Admin</cp:lastModifiedBy>
  <cp:revision>24</cp:revision>
  <cp:lastPrinted>2012-10-04T13:59:02Z</cp:lastPrinted>
  <dcterms:created xsi:type="dcterms:W3CDTF">2012-10-03T06:12:43Z</dcterms:created>
  <dcterms:modified xsi:type="dcterms:W3CDTF">2012-10-10T18:38:30Z</dcterms:modified>
</cp:coreProperties>
</file>