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5" r:id="rId11"/>
    <p:sldId id="267" r:id="rId12"/>
    <p:sldId id="262" r:id="rId13"/>
    <p:sldId id="268" r:id="rId14"/>
  </p:sldIdLst>
  <p:sldSz cx="9144000" cy="6858000" type="screen4x3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67" autoAdjust="0"/>
  </p:normalViewPr>
  <p:slideViewPr>
    <p:cSldViewPr>
      <p:cViewPr varScale="1">
        <p:scale>
          <a:sx n="100" d="100"/>
          <a:sy n="100" d="100"/>
        </p:scale>
        <p:origin x="-18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356BE-4C8B-466B-BB1B-8F265880132B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9B780-EEF6-49CC-A571-CA2E79777C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8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27FE-AF82-4836-ABCA-5BD31CBC07AF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4F0DE-1B67-41E2-A2BA-DB301ABCDE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474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94FB-0EA4-47CC-8EA8-EE82714EA8F7}" type="datetime1">
              <a:rPr lang="ru-RU" smtClean="0"/>
              <a:t>19.11.2012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B626F6-36BF-447E-A593-CBFF3DAA571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Диспут АНЦЭА, 15 ноября 2012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7254-C1ED-4608-B67B-D86F5316DA0A}" type="datetime1">
              <a:rPr lang="ru-RU" smtClean="0"/>
              <a:t>19.11.2012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Диспут АНЦЭА, 15 ноября 2012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26F6-36BF-447E-A593-CBFF3DAA57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32A5-E4FE-405E-8DB1-F7F1969CD2DF}" type="datetime1">
              <a:rPr lang="ru-RU" smtClean="0"/>
              <a:t>19.11.2012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Диспут АНЦЭА, 15 ноября 2012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626F6-36BF-447E-A593-CBFF3DAA571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C7DDA-674D-484A-88F4-FBBCDFD938AA}" type="datetime1">
              <a:rPr lang="ru-RU" smtClean="0"/>
              <a:t>19.11.2012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B626F6-36BF-447E-A593-CBFF3DAA571E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Диспут АНЦЭА, 15 ноября 2012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662D5-87ED-4191-9102-092B63FB6F69}" type="datetime1">
              <a:rPr lang="ru-RU" smtClean="0"/>
              <a:t>19.11.2012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B626F6-36BF-447E-A593-CBFF3DAA571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Диспут АНЦЭА, 15 ноября 2012</a:t>
            </a:r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1A53-A82F-4BB7-8FC6-8A4FF61921D4}" type="datetime1">
              <a:rPr lang="ru-RU" smtClean="0"/>
              <a:t>19.11.2012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B626F6-36BF-447E-A593-CBFF3DAA571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Диспут АНЦЭА, 15 ноября 2012</a:t>
            </a:r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794C-888C-4504-8FAC-708222320F7B}" type="datetime1">
              <a:rPr lang="ru-RU" smtClean="0"/>
              <a:t>19.11.2012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B626F6-36BF-447E-A593-CBFF3DAA571E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Диспут АНЦЭА, 15 ноября 2012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3A09A-67BA-4B5B-B589-6B7CAEE27864}" type="datetime1">
              <a:rPr lang="ru-RU" smtClean="0"/>
              <a:t>19.11.2012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B626F6-36BF-447E-A593-CBFF3DAA571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Диспут АНЦЭА, 15 ноября 2012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AA77C-5038-4C6A-B7D8-2C521E97BA25}" type="datetime1">
              <a:rPr lang="ru-RU" smtClean="0"/>
              <a:t>19.11.2012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B626F6-36BF-447E-A593-CBFF3DAA571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Диспут АНЦЭА, 15 ноября 2012</a:t>
            </a: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7DB6-DD4F-4F27-BD7C-E0B305A6EEEA}" type="datetime1">
              <a:rPr lang="ru-RU" smtClean="0"/>
              <a:t>19.11.2012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B626F6-36BF-447E-A593-CBFF3DAA571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Диспут АНЦЭА, 15 ноября 2012</a:t>
            </a:r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A9C11-1BD8-4869-A372-A3FAC9E745C6}" type="datetime1">
              <a:rPr lang="ru-RU" smtClean="0"/>
              <a:t>19.11.2012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B626F6-36BF-447E-A593-CBFF3DAA571E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Диспут АНЦЭА, 15 ноября 2012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DBA3584-48B0-4797-B48C-3F6E816FA524}" type="datetime1">
              <a:rPr lang="ru-RU" smtClean="0"/>
              <a:t>19.11.2012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Диспут АНЦЭА, 15 ноября 2012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EB626F6-36BF-447E-A593-CBFF3DAA571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avdash@hse.ru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Нужна ли России антимонопольная политика?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Светлана </a:t>
            </a:r>
            <a:r>
              <a:rPr lang="ru-RU" dirty="0" err="1" smtClean="0"/>
              <a:t>Авдашева</a:t>
            </a:r>
            <a:r>
              <a:rPr lang="ru-RU" dirty="0" smtClean="0"/>
              <a:t>, </a:t>
            </a:r>
          </a:p>
          <a:p>
            <a:r>
              <a:rPr lang="ru-RU" dirty="0" smtClean="0"/>
              <a:t>НИУ ВШЭ 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dirty="0" smtClean="0"/>
              <a:t>Диспут АНЦЭА, 15 ноября 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4999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691680" y="476673"/>
            <a:ext cx="6768752" cy="396044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ru-RU" dirty="0" smtClean="0"/>
              <a:t>Балтика/ Рексам </a:t>
            </a:r>
          </a:p>
          <a:p>
            <a:pPr lvl="1">
              <a:spcBef>
                <a:spcPts val="1200"/>
              </a:spcBef>
            </a:pPr>
            <a:r>
              <a:rPr lang="ru-RU" dirty="0" smtClean="0"/>
              <a:t>Предположим, цена пива выросла на 1%</a:t>
            </a:r>
            <a:r>
              <a:rPr lang="en-GB" dirty="0" smtClean="0"/>
              <a:t> </a:t>
            </a:r>
            <a:r>
              <a:rPr lang="en-US" dirty="0" smtClean="0"/>
              <a:t>[</a:t>
            </a:r>
            <a:r>
              <a:rPr lang="ru-RU" dirty="0" smtClean="0"/>
              <a:t>Стандарт Минюста США для ограничений не-горизонтального характера</a:t>
            </a:r>
            <a:r>
              <a:rPr lang="en-US" dirty="0" smtClean="0"/>
              <a:t>]</a:t>
            </a:r>
            <a:r>
              <a:rPr lang="ru-RU" dirty="0" smtClean="0"/>
              <a:t> </a:t>
            </a:r>
          </a:p>
          <a:p>
            <a:pPr lvl="1">
              <a:spcBef>
                <a:spcPts val="1200"/>
              </a:spcBef>
            </a:pPr>
            <a:r>
              <a:rPr lang="ru-RU" dirty="0" smtClean="0"/>
              <a:t>Следовательно, объем продаж мог быть выше на 0.86%  </a:t>
            </a:r>
            <a:r>
              <a:rPr lang="en-GB" dirty="0" smtClean="0"/>
              <a:t>[Food Consumption Patterns: International Comparison Program]</a:t>
            </a:r>
          </a:p>
          <a:p>
            <a:pPr lvl="1">
              <a:spcBef>
                <a:spcPts val="1200"/>
              </a:spcBef>
            </a:pPr>
            <a:r>
              <a:rPr lang="ru-RU" dirty="0" smtClean="0"/>
              <a:t>Следовательно, потребители отдали </a:t>
            </a:r>
            <a:r>
              <a:rPr lang="ru-RU" dirty="0" smtClean="0"/>
              <a:t>1</a:t>
            </a:r>
            <a:r>
              <a:rPr lang="en-GB" dirty="0" smtClean="0"/>
              <a:t>,00</a:t>
            </a:r>
            <a:r>
              <a:rPr lang="ru-RU" dirty="0" smtClean="0"/>
              <a:t>43</a:t>
            </a:r>
            <a:r>
              <a:rPr lang="ru-RU" dirty="0" smtClean="0"/>
              <a:t>% от общих продаж пива (по ценам/ продажам 2011 г. – </a:t>
            </a:r>
            <a:r>
              <a:rPr lang="ru-RU" dirty="0" smtClean="0"/>
              <a:t>6</a:t>
            </a:r>
            <a:r>
              <a:rPr lang="en-GB" dirty="0" smtClean="0"/>
              <a:t>,</a:t>
            </a:r>
            <a:r>
              <a:rPr lang="ru-RU" dirty="0" smtClean="0"/>
              <a:t>03</a:t>
            </a:r>
            <a:r>
              <a:rPr lang="ru-RU" dirty="0" smtClean="0"/>
              <a:t> </a:t>
            </a:r>
            <a:r>
              <a:rPr lang="ru-RU" dirty="0" smtClean="0"/>
              <a:t>млрд. руб</a:t>
            </a:r>
            <a:r>
              <a:rPr lang="ru-RU" dirty="0" smtClean="0"/>
              <a:t>.) в год</a:t>
            </a:r>
            <a:endParaRPr lang="ru-RU" dirty="0" smtClean="0"/>
          </a:p>
          <a:p>
            <a:pPr lvl="1">
              <a:spcBef>
                <a:spcPts val="1200"/>
              </a:spcBef>
            </a:pPr>
            <a:r>
              <a:rPr lang="ru-RU" dirty="0" smtClean="0"/>
              <a:t>Чистые потери благосостояния </a:t>
            </a:r>
            <a:r>
              <a:rPr lang="ru-RU" dirty="0" smtClean="0"/>
              <a:t>30</a:t>
            </a:r>
            <a:r>
              <a:rPr lang="ru-RU" dirty="0" smtClean="0"/>
              <a:t> мл</a:t>
            </a:r>
            <a:r>
              <a:rPr lang="ru-RU" dirty="0"/>
              <a:t>н</a:t>
            </a:r>
            <a:r>
              <a:rPr lang="ru-RU" dirty="0" smtClean="0"/>
              <a:t>. </a:t>
            </a:r>
            <a:r>
              <a:rPr lang="ru-RU" dirty="0" smtClean="0"/>
              <a:t>руб</a:t>
            </a:r>
            <a:r>
              <a:rPr lang="ru-RU" dirty="0" smtClean="0"/>
              <a:t>. в год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5085184"/>
            <a:ext cx="7827208" cy="792088"/>
          </a:xfrm>
        </p:spPr>
        <p:txBody>
          <a:bodyPr/>
          <a:lstStyle/>
          <a:p>
            <a:r>
              <a:rPr lang="ru-RU" sz="3600" dirty="0" smtClean="0"/>
              <a:t>Издержки и выгоды «на пальцах»: исключающий договор</a:t>
            </a:r>
            <a:endParaRPr lang="ru-RU" sz="3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Диспут АНЦЭА, 15 ноября 2012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784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26 января 2008 г. отменена 5% импортная пошлина на цемент</a:t>
            </a:r>
          </a:p>
          <a:p>
            <a:r>
              <a:rPr lang="ru-RU" dirty="0" smtClean="0"/>
              <a:t>В результате роста импорта </a:t>
            </a:r>
            <a:r>
              <a:rPr lang="en-US" dirty="0" smtClean="0"/>
              <a:t>[</a:t>
            </a:r>
            <a:r>
              <a:rPr lang="ru-RU" dirty="0" smtClean="0"/>
              <a:t>не будем наивными – только ли? </a:t>
            </a:r>
            <a:r>
              <a:rPr lang="en-US" dirty="0" smtClean="0"/>
              <a:t>]</a:t>
            </a:r>
            <a:r>
              <a:rPr lang="ru-RU" dirty="0" smtClean="0"/>
              <a:t> цены снижаются за два месяца на 20%</a:t>
            </a:r>
          </a:p>
          <a:p>
            <a:r>
              <a:rPr lang="ru-RU" dirty="0" smtClean="0"/>
              <a:t>Предполагая ценовую эластичность спроса –(-0.25), выигрыши покупателей цемента 20.5% от оборота рынка цемента в 2008 году или 49,33 млрд. руб. </a:t>
            </a:r>
          </a:p>
          <a:p>
            <a:r>
              <a:rPr lang="ru-RU" dirty="0" smtClean="0"/>
              <a:t>Чистые выигрыши благосостояния 1.2 </a:t>
            </a:r>
            <a:r>
              <a:rPr lang="ru-RU" dirty="0" err="1" smtClean="0"/>
              <a:t>млрд.руб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4876800"/>
            <a:ext cx="8115240" cy="1144488"/>
          </a:xfrm>
        </p:spPr>
        <p:txBody>
          <a:bodyPr/>
          <a:lstStyle/>
          <a:p>
            <a:r>
              <a:rPr lang="ru-RU" sz="3200" dirty="0" smtClean="0"/>
              <a:t>Издержки и выгоды «на пальцах»: </a:t>
            </a:r>
            <a:r>
              <a:rPr lang="ru-RU" sz="3200" dirty="0" err="1" smtClean="0"/>
              <a:t>адвокатирование</a:t>
            </a:r>
            <a:r>
              <a:rPr lang="ru-RU" sz="3200" dirty="0" smtClean="0"/>
              <a:t> снижения импортных тарифов: цемент</a:t>
            </a:r>
            <a:endParaRPr lang="ru-RU" sz="32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Диспут АНЦЭА, 15 ноября 2012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542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Антимонопольная политика нужна для предотвращения потерь общества от монополии</a:t>
            </a:r>
          </a:p>
          <a:p>
            <a:r>
              <a:rPr lang="ru-RU" dirty="0" smtClean="0"/>
              <a:t>Только применение антимонопольных запретов сверху может предотвратить ограничения конкуренции</a:t>
            </a:r>
          </a:p>
          <a:p>
            <a:r>
              <a:rPr lang="ru-RU" dirty="0" smtClean="0"/>
              <a:t>Базовое содержание российского антимонопольного законодательства позволяет решить эту задачу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Подводя итог: Да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Диспут АНЦЭА, 15 ноября 2012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062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Светлана </a:t>
            </a:r>
            <a:r>
              <a:rPr lang="ru-RU" dirty="0" err="1" smtClean="0"/>
              <a:t>Авдашева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en-US" dirty="0" smtClean="0">
                <a:hlinkClick r:id="rId2"/>
              </a:rPr>
              <a:t>avdash@hse.ru</a:t>
            </a:r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Диспут АНЦЭА, 15 ноября 2012</a:t>
            </a:r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846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33600" y="476673"/>
            <a:ext cx="6614864" cy="4104456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ru-RU" dirty="0" smtClean="0"/>
              <a:t>Существует ли проблема, требующая решения? 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Какие варианты решения проблемы реально возможны? 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Какой вариант решения проблемы обеспечивает наилучшее соотношение издержек и выгод?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Чтобы ответить на этот вопрос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Диспут АНЦЭА, 15 ноября 2012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190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33600" y="685801"/>
            <a:ext cx="6686872" cy="432737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ru-RU" dirty="0" smtClean="0"/>
              <a:t>Есть ли признаки, что общество несет потери от ограничения конкуренции </a:t>
            </a:r>
            <a:r>
              <a:rPr lang="en-US" dirty="0" smtClean="0"/>
              <a:t>[</a:t>
            </a:r>
            <a:r>
              <a:rPr lang="ru-RU" dirty="0" err="1" smtClean="0"/>
              <a:t>антитраст</a:t>
            </a:r>
            <a:r>
              <a:rPr lang="ru-RU" dirty="0" smtClean="0"/>
              <a:t> должен предотвращать ограничения конкуренции</a:t>
            </a:r>
            <a:r>
              <a:rPr lang="en-US" dirty="0" smtClean="0"/>
              <a:t>]</a:t>
            </a:r>
            <a:r>
              <a:rPr lang="ru-RU" dirty="0" smtClean="0"/>
              <a:t>?</a:t>
            </a:r>
          </a:p>
          <a:p>
            <a:pPr lvl="1">
              <a:spcBef>
                <a:spcPts val="1200"/>
              </a:spcBef>
            </a:pPr>
            <a:r>
              <a:rPr lang="ru-RU" dirty="0" smtClean="0"/>
              <a:t>Есть ли ограничения конкуренции? </a:t>
            </a:r>
          </a:p>
          <a:p>
            <a:pPr lvl="1">
              <a:spcBef>
                <a:spcPts val="1200"/>
              </a:spcBef>
            </a:pPr>
            <a:r>
              <a:rPr lang="ru-RU" dirty="0" smtClean="0"/>
              <a:t>Есть ли потери от них? 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Способны ли </a:t>
            </a:r>
            <a:r>
              <a:rPr lang="ru-RU" i="1" dirty="0" smtClean="0"/>
              <a:t>рынок </a:t>
            </a:r>
            <a:r>
              <a:rPr lang="ru-RU" dirty="0" smtClean="0"/>
              <a:t> или </a:t>
            </a:r>
            <a:r>
              <a:rPr lang="ru-RU" i="1" dirty="0" smtClean="0"/>
              <a:t>действия частных лиц </a:t>
            </a:r>
            <a:r>
              <a:rPr lang="ru-RU" dirty="0" smtClean="0"/>
              <a:t>решить проблему без применения методов антимонопольных запретов? 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Соотношение издержек и выгод применения мер антимонопольной политики?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Модификация подхода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Диспут АНЦЭА, 15 ноября 2012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646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33600" y="685801"/>
            <a:ext cx="6686872" cy="432737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ru-RU" dirty="0" smtClean="0"/>
              <a:t>Мы такие же, как другие? «</a:t>
            </a:r>
            <a:r>
              <a:rPr lang="ru-RU" i="1" dirty="0" smtClean="0"/>
              <a:t>Россия – обычная страна или нет?» </a:t>
            </a:r>
            <a:endParaRPr lang="ru-RU" i="1" u="sng" dirty="0" smtClean="0"/>
          </a:p>
          <a:p>
            <a:pPr>
              <a:spcBef>
                <a:spcPts val="1200"/>
              </a:spcBef>
            </a:pPr>
            <a:r>
              <a:rPr lang="ru-RU" dirty="0" smtClean="0"/>
              <a:t>Существуют ли обстоятельства, которые делают антимонопольную политику в России более или менее востребованной? 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Российское антимонопольное законодательство подходит для решения задач лучше или хуже?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Специальные вопросы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>
                <a:solidFill>
                  <a:prstClr val="white">
                    <a:alpha val="60000"/>
                  </a:prstClr>
                </a:solidFill>
              </a:rPr>
              <a:t>Диспут АНЦЭА, 15 ноября 2012</a:t>
            </a:r>
            <a:endParaRPr lang="ru-RU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611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ru-RU" dirty="0" smtClean="0"/>
              <a:t>МОЭСК + экспертные организации + регулятор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Балтика + РЕКСАМ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Многочисленные дела о сговоре поставщиков на рынке </a:t>
            </a:r>
            <a:r>
              <a:rPr lang="ru-RU" dirty="0" err="1" smtClean="0"/>
              <a:t>госзакупок</a:t>
            </a:r>
            <a:r>
              <a:rPr lang="ru-RU" dirty="0" smtClean="0"/>
              <a:t> 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Многочисленные дела о сговоре поставщиков с организатором торгов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Есть ли ограничения конкуренции? 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Диспут АНЦЭА, 15 ноября 2012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432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33600" y="685801"/>
            <a:ext cx="6096000" cy="4039343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ru-RU" dirty="0" err="1" smtClean="0"/>
              <a:t>Аллокативная</a:t>
            </a:r>
            <a:r>
              <a:rPr lang="ru-RU" dirty="0" smtClean="0"/>
              <a:t> неэффективность: при данных затратах цены выше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Производственная неэффективность: стимулы к снижению затрат ниже, затраты выше, цены </a:t>
            </a:r>
            <a:r>
              <a:rPr lang="ru-RU" i="1" dirty="0" smtClean="0"/>
              <a:t>еще </a:t>
            </a:r>
            <a:r>
              <a:rPr lang="ru-RU" dirty="0" smtClean="0"/>
              <a:t>выше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Снижение стимулов к инновациям: динамический вариант производственной неэффективности</a:t>
            </a:r>
          </a:p>
          <a:p>
            <a:pPr>
              <a:spcBef>
                <a:spcPts val="1200"/>
              </a:spcBef>
            </a:pPr>
            <a:r>
              <a:rPr lang="ru-RU" dirty="0" err="1" smtClean="0"/>
              <a:t>Рентоориентированное</a:t>
            </a:r>
            <a:r>
              <a:rPr lang="ru-RU" dirty="0" smtClean="0"/>
              <a:t> поведение и стимулы: выгодно не работать, а мешать работать другим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4869160"/>
            <a:ext cx="8784976" cy="914400"/>
          </a:xfrm>
        </p:spPr>
        <p:txBody>
          <a:bodyPr/>
          <a:lstStyle/>
          <a:p>
            <a:r>
              <a:rPr lang="ru-RU" dirty="0" smtClean="0"/>
              <a:t>Механизмы потерь общества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Диспут АНЦЭА, 15 ноября 2012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758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33600" y="685801"/>
            <a:ext cx="6470848" cy="4327375"/>
          </a:xfrm>
        </p:spPr>
        <p:txBody>
          <a:bodyPr>
            <a:normAutofit/>
          </a:bodyPr>
          <a:lstStyle/>
          <a:p>
            <a:r>
              <a:rPr lang="ru-RU" dirty="0" smtClean="0"/>
              <a:t>Доклад РАНХ и ГС «Последствия слабой конкуренции: количественные оценки и выводы для политики»</a:t>
            </a:r>
          </a:p>
          <a:p>
            <a:r>
              <a:rPr lang="ru-RU" dirty="0" smtClean="0"/>
              <a:t>Слабая конкуренция только </a:t>
            </a:r>
            <a:r>
              <a:rPr lang="ru-RU" smtClean="0"/>
              <a:t>в пяти </a:t>
            </a:r>
            <a:r>
              <a:rPr lang="ru-RU" dirty="0" smtClean="0"/>
              <a:t>секторах</a:t>
            </a:r>
          </a:p>
          <a:p>
            <a:pPr lvl="1"/>
            <a:r>
              <a:rPr lang="ru-RU" dirty="0" smtClean="0"/>
              <a:t>Газовый сектор</a:t>
            </a:r>
          </a:p>
          <a:p>
            <a:pPr lvl="1"/>
            <a:r>
              <a:rPr lang="ru-RU" dirty="0" smtClean="0"/>
              <a:t>Грузовые железнодорожные перевозки</a:t>
            </a:r>
          </a:p>
          <a:p>
            <a:pPr lvl="1"/>
            <a:r>
              <a:rPr lang="ru-RU" dirty="0" smtClean="0"/>
              <a:t>Строительство</a:t>
            </a:r>
          </a:p>
          <a:p>
            <a:pPr lvl="1"/>
            <a:r>
              <a:rPr lang="ru-RU" dirty="0" smtClean="0"/>
              <a:t>Фармацевтика</a:t>
            </a:r>
          </a:p>
          <a:p>
            <a:pPr lvl="1"/>
            <a:r>
              <a:rPr lang="ru-RU" dirty="0" smtClean="0"/>
              <a:t>Товары, защищенные импортными тарифами</a:t>
            </a:r>
          </a:p>
          <a:p>
            <a:pPr marL="18288" indent="0">
              <a:buNone/>
            </a:pPr>
            <a:r>
              <a:rPr lang="ru-RU" dirty="0" smtClean="0"/>
              <a:t>Приносит потери ВВП на уровне 2.5% или 1.3 трлн. </a:t>
            </a:r>
            <a:r>
              <a:rPr lang="ru-RU" dirty="0" err="1" smtClean="0"/>
              <a:t>руб</a:t>
            </a:r>
            <a:r>
              <a:rPr lang="ru-RU" dirty="0" smtClean="0"/>
              <a:t> </a:t>
            </a:r>
          </a:p>
          <a:p>
            <a:pPr marL="384048" lvl="1" indent="0"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Оценки потерь общества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Диспут АНЦЭА, 15 ноября 2012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07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979712" y="620688"/>
            <a:ext cx="6768752" cy="410445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ru-RU" dirty="0" smtClean="0"/>
              <a:t>Кто заинтересован? Разрозненные покупатели и продавцы, не вошедшие на рынок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Теория коллективных действий – теория? 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Опыт разработки Дорожной карты по развитию конкуренции (2012), Программы по развитию конкуренции на основе предложений бизнес-ассоциаций и представителей предпринимательского сообщества</a:t>
            </a:r>
          </a:p>
          <a:p>
            <a:pPr>
              <a:spcBef>
                <a:spcPts val="1200"/>
              </a:spcBef>
            </a:pPr>
            <a:r>
              <a:rPr lang="ru-RU" dirty="0" smtClean="0"/>
              <a:t>А какой же путеводной карты развития конкуренции вы ждали от укоренившихся продавцов?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971224" cy="1144488"/>
          </a:xfrm>
        </p:spPr>
        <p:txBody>
          <a:bodyPr/>
          <a:lstStyle/>
          <a:p>
            <a:r>
              <a:rPr lang="ru-RU" sz="4000" dirty="0" smtClean="0"/>
              <a:t>Почему не получится без применения запретов «сверху»?</a:t>
            </a:r>
            <a:endParaRPr lang="ru-RU" sz="4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Диспут АНЦЭА, 15 ноября 2012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444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835696" y="692696"/>
            <a:ext cx="6768752" cy="3672408"/>
          </a:xfrm>
        </p:spPr>
        <p:txBody>
          <a:bodyPr/>
          <a:lstStyle/>
          <a:p>
            <a:r>
              <a:rPr lang="ru-RU" dirty="0" smtClean="0"/>
              <a:t>Снижение барьеров входа (в первую очередь – административных) </a:t>
            </a:r>
          </a:p>
          <a:p>
            <a:r>
              <a:rPr lang="ru-RU" dirty="0" smtClean="0"/>
              <a:t>Запрет на использование государства в качестве инструмента ограничения конкуренции</a:t>
            </a:r>
          </a:p>
          <a:p>
            <a:pPr lvl="1"/>
            <a:r>
              <a:rPr lang="ru-RU" dirty="0" smtClean="0"/>
              <a:t>Техническое регулирование</a:t>
            </a:r>
          </a:p>
          <a:p>
            <a:pPr lvl="1"/>
            <a:r>
              <a:rPr lang="ru-RU" dirty="0" smtClean="0"/>
              <a:t>Организации саморегулирования</a:t>
            </a:r>
          </a:p>
          <a:p>
            <a:pPr lvl="1"/>
            <a:r>
              <a:rPr lang="ru-RU" dirty="0" smtClean="0"/>
              <a:t>Обязанность поиска административных правонарушений по искам частных лиц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869160"/>
            <a:ext cx="8280920" cy="914400"/>
          </a:xfrm>
        </p:spPr>
        <p:txBody>
          <a:bodyPr/>
          <a:lstStyle/>
          <a:p>
            <a:r>
              <a:rPr lang="ru-RU" sz="4000" dirty="0" smtClean="0"/>
              <a:t>Другие пути возможны, но они скорее заменяют, чем дополняют</a:t>
            </a:r>
            <a:endParaRPr lang="ru-RU" sz="4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Диспут АНЦЭА, 15 ноября 2012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621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244</TotalTime>
  <Words>650</Words>
  <Application>Microsoft Office PowerPoint</Application>
  <PresentationFormat>Экран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Базовая</vt:lpstr>
      <vt:lpstr>Нужна ли России антимонопольная политика? </vt:lpstr>
      <vt:lpstr>Чтобы ответить на этот вопрос</vt:lpstr>
      <vt:lpstr>Модификация подхода</vt:lpstr>
      <vt:lpstr>Специальные вопросы</vt:lpstr>
      <vt:lpstr>Есть ли ограничения конкуренции? </vt:lpstr>
      <vt:lpstr>Механизмы потерь общества</vt:lpstr>
      <vt:lpstr>Оценки потерь общества</vt:lpstr>
      <vt:lpstr>Почему не получится без применения запретов «сверху»?</vt:lpstr>
      <vt:lpstr>Другие пути возможны, но они скорее заменяют, чем дополняют</vt:lpstr>
      <vt:lpstr>Издержки и выгоды «на пальцах»: исключающий договор</vt:lpstr>
      <vt:lpstr>Издержки и выгоды «на пальцах»: адвокатирование снижения импортных тарифов: цемент</vt:lpstr>
      <vt:lpstr>Подводя итог: Да</vt:lpstr>
      <vt:lpstr>Спасибо за внимание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Нужна ли России антимонопольная политика? </dc:title>
  <dc:creator>Admin</dc:creator>
  <cp:lastModifiedBy>Admin</cp:lastModifiedBy>
  <cp:revision>25</cp:revision>
  <cp:lastPrinted>2012-11-14T18:32:20Z</cp:lastPrinted>
  <dcterms:created xsi:type="dcterms:W3CDTF">2012-11-14T14:44:08Z</dcterms:created>
  <dcterms:modified xsi:type="dcterms:W3CDTF">2012-11-19T16:31:40Z</dcterms:modified>
</cp:coreProperties>
</file>