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84" r:id="rId6"/>
    <p:sldId id="280" r:id="rId7"/>
    <p:sldId id="289" r:id="rId8"/>
    <p:sldId id="290" r:id="rId9"/>
    <p:sldId id="272" r:id="rId10"/>
    <p:sldId id="259" r:id="rId11"/>
    <p:sldId id="292" r:id="rId12"/>
    <p:sldId id="293" r:id="rId13"/>
    <p:sldId id="294" r:id="rId14"/>
    <p:sldId id="282" r:id="rId15"/>
    <p:sldId id="274" r:id="rId16"/>
    <p:sldId id="275" r:id="rId17"/>
    <p:sldId id="286" r:id="rId18"/>
    <p:sldId id="279" r:id="rId19"/>
    <p:sldId id="277" r:id="rId20"/>
    <p:sldId id="266" r:id="rId21"/>
    <p:sldId id="291" r:id="rId22"/>
    <p:sldId id="267" r:id="rId2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2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43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46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863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7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83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6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6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67DF-989F-4636-9759-24AD04395AB5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442C-848C-4A5D-A8F1-CE761A916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9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gonchar@hse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ongheel@hse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Yusupova@hse.ru" TargetMode="External"/><Relationship Id="rId2" Type="http://schemas.openxmlformats.org/officeDocument/2006/relationships/hyperlink" Target="mailto:avdash@hse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kazun@hse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yakovlev@hse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borisova@hse.r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burkhardt@hse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marques@hse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sivanov@hse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iims.hse.ru/prohod?_r=77001476692680.11527&amp;__t=2564369&amp;__r=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ims.hse.ru/data" TargetMode="External"/><Relationship Id="rId2" Type="http://schemas.openxmlformats.org/officeDocument/2006/relationships/hyperlink" Target="https://iims.hse.ru/rusfir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ims.hse.ru/monf" TargetMode="External"/><Relationship Id="rId2" Type="http://schemas.openxmlformats.org/officeDocument/2006/relationships/hyperlink" Target="https://iims.hse.ru/anketa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ims.hse.ru/data" TargetMode="External"/><Relationship Id="rId4" Type="http://schemas.openxmlformats.org/officeDocument/2006/relationships/hyperlink" Target="https://iims.hse.ru/baza199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ims.hse.ru/csid/databas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png"/><Relationship Id="rId5" Type="http://schemas.openxmlformats.org/officeDocument/2006/relationships/image" Target="../media/image6.jp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368" y="1122362"/>
            <a:ext cx="10616184" cy="32393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Институт анализа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предприятий и рынков / Международный центр изучения институтов и развития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6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Основные направления исследований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68096" y="1825625"/>
            <a:ext cx="10585704" cy="4351338"/>
          </a:xfrm>
        </p:spPr>
        <p:txBody>
          <a:bodyPr/>
          <a:lstStyle/>
          <a:p>
            <a:pPr lvl="0"/>
            <a:r>
              <a:rPr lang="ru-RU" sz="3200" dirty="0"/>
              <a:t>Анализ поведения предприятий (включая отношения бизнеса и власти )</a:t>
            </a:r>
          </a:p>
          <a:p>
            <a:pPr lvl="0">
              <a:defRPr/>
            </a:pPr>
            <a:r>
              <a:rPr lang="ru-RU" sz="3200" dirty="0"/>
              <a:t>Анализ функционирования рынков (включая развитие конкуренции, исследования </a:t>
            </a:r>
            <a:r>
              <a:rPr lang="ru-RU" sz="3200" dirty="0" err="1"/>
              <a:t>госзакупок</a:t>
            </a:r>
            <a:r>
              <a:rPr lang="ru-RU" sz="3200" dirty="0"/>
              <a:t> и т.д.)</a:t>
            </a:r>
          </a:p>
          <a:p>
            <a:pPr lvl="0">
              <a:defRPr/>
            </a:pPr>
            <a:r>
              <a:rPr lang="ru-RU" sz="3200" dirty="0"/>
              <a:t>Политэкономический анализ институтов(на базе проекта МЦИИР)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5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2369"/>
            <a:ext cx="10515600" cy="1055077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Анализ поведения предприятий (включая отношения бизнеса и власти )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6062"/>
            <a:ext cx="10515600" cy="4570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Гончар Ксения Романовна (</a:t>
            </a:r>
            <a:r>
              <a:rPr lang="en-US" dirty="0">
                <a:hlinkClick r:id="rId2"/>
              </a:rPr>
              <a:t>kgonchar@hse.ru</a:t>
            </a:r>
            <a:r>
              <a:rPr lang="ru-RU" dirty="0"/>
              <a:t>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Сфера интересов: изучение поведения фирмы в части решений о технологических инновациях; анализ институциональных факторов, влияющих на поведение иностранных инвесторов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- магистратура</a:t>
            </a:r>
          </a:p>
          <a:p>
            <a:pPr lvl="0"/>
            <a:r>
              <a:rPr lang="ru-RU" dirty="0"/>
              <a:t>Сравнительный анализ инновационного поведения фирмы на разных стадиях бизнес цикла </a:t>
            </a:r>
          </a:p>
          <a:p>
            <a:pPr lvl="0"/>
            <a:r>
              <a:rPr lang="ru-RU" dirty="0"/>
              <a:t>Роль демократических институтов в привлечении иностранного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193048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05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Анализ поведения предприятий (включая отношения бизнеса и власти 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Долгопятова Татьяна Григорьевна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400" dirty="0">
                <a:hlinkClick r:id="rId2"/>
              </a:rPr>
              <a:t>longheel@hse.ru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Сфера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интересов: собственность и корпоративное управление, организация и поведение предприятий, предпринимательство</a:t>
            </a: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</a:t>
            </a:r>
            <a:r>
              <a:rPr lang="ru-RU" b="1" dirty="0" smtClean="0"/>
              <a:t>–магистратура</a:t>
            </a:r>
            <a:endParaRPr lang="ru-RU" b="1" dirty="0"/>
          </a:p>
          <a:p>
            <a:r>
              <a:rPr lang="ru-RU" dirty="0"/>
              <a:t>Механизмы корпоративного управления: особенности и влияние на эффективность/конкурентоспособность фирм</a:t>
            </a:r>
          </a:p>
          <a:p>
            <a:pPr lvl="0"/>
            <a:r>
              <a:rPr lang="ru-RU" dirty="0"/>
              <a:t>Эмпирический анализ поведения предприятий и модернизации бизнеса: инвестиции, инновации, финансы, рыночные стратегии</a:t>
            </a:r>
          </a:p>
          <a:p>
            <a:pPr lvl="0"/>
            <a:r>
              <a:rPr lang="ru-RU" dirty="0"/>
              <a:t>Факторы и эффекты совершенствования систем и инструментов управления на предприятиях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19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477" y="365126"/>
            <a:ext cx="10515600" cy="99475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Анализ конкурентной политики и её влияния на развитие рынков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4934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Авдашева Светлана Борисовна </a:t>
            </a:r>
            <a:r>
              <a:rPr lang="ru-RU" dirty="0"/>
              <a:t>(</a:t>
            </a:r>
            <a:r>
              <a:rPr lang="en-US" dirty="0">
                <a:hlinkClick r:id="rId2"/>
              </a:rPr>
              <a:t>avdash@hse.ru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Сфера интересов: конкурентная политика, теория отраслевых рынков, экономический анализ права</a:t>
            </a: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–магистратура</a:t>
            </a:r>
          </a:p>
          <a:p>
            <a:r>
              <a:rPr lang="ru-RU" dirty="0"/>
              <a:t>Протекционизм и конкуренция: на примере отдельных рынков</a:t>
            </a:r>
          </a:p>
          <a:p>
            <a:r>
              <a:rPr lang="ru-RU" dirty="0"/>
              <a:t>Регулирование цен на основе рыночных индикативов</a:t>
            </a:r>
          </a:p>
          <a:p>
            <a:r>
              <a:rPr lang="ru-RU" dirty="0"/>
              <a:t>Решения российских арбитражных судов по делам о нарушении антимонопольного законодательства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Юсупова Гюзель Фатеховна </a:t>
            </a:r>
            <a:r>
              <a:rPr lang="ru-RU" dirty="0"/>
              <a:t>(</a:t>
            </a:r>
            <a:r>
              <a:rPr lang="en-US" dirty="0">
                <a:hlinkClick r:id="rId3"/>
              </a:rPr>
              <a:t>GYusupova@hse.ru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Сфера интересов: антимонопольная и конкурентная политика в России, экономика рынков с сетевыми эффектами</a:t>
            </a: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–магистратура</a:t>
            </a:r>
          </a:p>
          <a:p>
            <a:r>
              <a:rPr lang="ru-RU" dirty="0"/>
              <a:t>Программа ослабления наказания и её влияние на стимулы к сговору 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69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Анализ поведения предприятий (включая отношения бизнеса и власти )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6062"/>
            <a:ext cx="10515600" cy="4570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Казун Антон Павлович (</a:t>
            </a:r>
            <a:r>
              <a:rPr lang="en-US" dirty="0">
                <a:hlinkClick r:id="rId2"/>
              </a:rPr>
              <a:t>akazun@hse.ru</a:t>
            </a:r>
            <a:r>
              <a:rPr lang="ru-RU" dirty="0"/>
              <a:t>)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Сфера интересов: институциональная экономика, неформальная экономика, социология права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 </a:t>
            </a:r>
            <a:r>
              <a:rPr lang="ru-RU" b="1" dirty="0" err="1"/>
              <a:t>бакалавриат</a:t>
            </a:r>
            <a:r>
              <a:rPr lang="ru-RU" b="1" dirty="0"/>
              <a:t>, магистратура</a:t>
            </a:r>
          </a:p>
          <a:p>
            <a:pPr lvl="0"/>
            <a:r>
              <a:rPr lang="ru-RU" dirty="0"/>
              <a:t>Оценка ущерба от </a:t>
            </a:r>
            <a:r>
              <a:rPr lang="ru-RU" dirty="0" err="1"/>
              <a:t>рейдерства</a:t>
            </a:r>
            <a:r>
              <a:rPr lang="ru-RU" dirty="0"/>
              <a:t> в регионах России (на данных СПАРК и ЦОП "БПК")</a:t>
            </a:r>
          </a:p>
          <a:p>
            <a:pPr lvl="0"/>
            <a:r>
              <a:rPr lang="ru-RU" dirty="0"/>
              <a:t>Индикаторы качества работы правоохранительной системы в России (на данных судебной статистики)</a:t>
            </a:r>
          </a:p>
          <a:p>
            <a:pPr lvl="0"/>
            <a:r>
              <a:rPr lang="ru-RU" dirty="0"/>
              <a:t>Тактики защиты предприятий от силового давления на бизнес (на данных СМИ)</a:t>
            </a:r>
          </a:p>
        </p:txBody>
      </p:sp>
    </p:spTree>
    <p:extLst>
      <p:ext uri="{BB962C8B-B14F-4D97-AF65-F5344CB8AC3E}">
        <p14:creationId xmlns:p14="http://schemas.microsoft.com/office/powerpoint/2010/main" val="62205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526" y="389575"/>
            <a:ext cx="10515600" cy="99475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Анализ функционирования рынков (включая развитие конкуренции, исследования </a:t>
            </a:r>
            <a:r>
              <a:rPr lang="ru-RU" sz="3600" b="1" dirty="0" err="1">
                <a:solidFill>
                  <a:schemeClr val="accent5">
                    <a:lumMod val="50000"/>
                  </a:schemeClr>
                </a:solidFill>
              </a:rPr>
              <a:t>госзакупок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</a:rPr>
              <a:t> и т.д.)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640" y="1360212"/>
            <a:ext cx="11155680" cy="4934317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Яковлев Андрей Александрович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ayakovlev@hse.ru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Сфера интересов: государственные закупки, корпоративное управление, промышленная политика, политическая экономия в переходный период</a:t>
            </a: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 магистратура</a:t>
            </a:r>
          </a:p>
          <a:p>
            <a:r>
              <a:rPr lang="ru-RU" dirty="0"/>
              <a:t>Взаимоотношения между инвесторами и региональными властями: российская практика в контексте международного опыта </a:t>
            </a:r>
          </a:p>
          <a:p>
            <a:r>
              <a:rPr lang="ru-RU" dirty="0"/>
              <a:t>Промышленная политика как инструмент "догоняющего развития": механизмы, возможности, риски</a:t>
            </a:r>
          </a:p>
          <a:p>
            <a:r>
              <a:rPr lang="ru-RU" dirty="0"/>
              <a:t>Сравнительный анализ эффективности организации системы государственных закупок (на примере стран постсоветского пространства)</a:t>
            </a:r>
          </a:p>
        </p:txBody>
      </p:sp>
    </p:spTree>
    <p:extLst>
      <p:ext uri="{BB962C8B-B14F-4D97-AF65-F5344CB8AC3E}">
        <p14:creationId xmlns:p14="http://schemas.microsoft.com/office/powerpoint/2010/main" val="1664360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Политэкономический анализ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496" y="1488831"/>
            <a:ext cx="11265408" cy="4688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Борисова Екатерина Ивановна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>
                <a:hlinkClick r:id="rId2"/>
              </a:rPr>
              <a:t>eborisova@hse.ru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Сфера интересов: институциональная экономика, культура и экономическое развитие, экономика развития, развитие регионов России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 </a:t>
            </a:r>
            <a:r>
              <a:rPr lang="ru-RU" b="1" dirty="0" err="1"/>
              <a:t>бакалавриат</a:t>
            </a:r>
            <a:r>
              <a:rPr lang="ru-RU" b="1" dirty="0"/>
              <a:t>, магистратура</a:t>
            </a:r>
          </a:p>
          <a:p>
            <a:pPr lvl="0"/>
            <a:r>
              <a:rPr lang="ru-RU" dirty="0"/>
              <a:t>Институты, доверие и культурные нормы в России</a:t>
            </a:r>
          </a:p>
          <a:p>
            <a:pPr lvl="0"/>
            <a:r>
              <a:rPr lang="ru-RU" dirty="0"/>
              <a:t>Исторические детерминанты развития российских регионов</a:t>
            </a:r>
          </a:p>
          <a:p>
            <a:pPr lvl="0"/>
            <a:r>
              <a:rPr lang="ru-RU" dirty="0"/>
              <a:t>Институты и социальный капитал в управлении жилыми домами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0236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307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Политэкономический анализ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280160"/>
            <a:ext cx="11347704" cy="53400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</a:rPr>
              <a:t>Руководитель: Фабиан Буркхардт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4000" dirty="0">
                <a:hlinkClick r:id="rId2"/>
              </a:rPr>
              <a:t>fburkhardt@hse.ru</a:t>
            </a:r>
            <a:r>
              <a:rPr lang="ru-RU" sz="4000" dirty="0"/>
              <a:t>)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100" dirty="0">
                <a:solidFill>
                  <a:schemeClr val="accent5">
                    <a:lumMod val="50000"/>
                  </a:schemeClr>
                </a:solidFill>
              </a:rPr>
              <a:t>Сфера интересов: сравнительная политика, политические институты, государственная политика, бюрократия, политические и бюрократические элиты</a:t>
            </a:r>
            <a:endParaRPr lang="ru-RU" sz="3100" b="1" dirty="0"/>
          </a:p>
          <a:p>
            <a:pPr marL="0" indent="0">
              <a:buNone/>
            </a:pPr>
            <a:r>
              <a:rPr lang="ru-RU" sz="3100" b="1" dirty="0"/>
              <a:t>Возможные темы КР и ВКР: направление подготовки – </a:t>
            </a:r>
            <a:r>
              <a:rPr lang="ru-RU" sz="3100" b="1" dirty="0" err="1"/>
              <a:t>бакалавриат</a:t>
            </a:r>
            <a:r>
              <a:rPr lang="ru-RU" sz="3100" b="1" dirty="0"/>
              <a:t>, магистратура</a:t>
            </a:r>
          </a:p>
          <a:p>
            <a:r>
              <a:rPr lang="en-US" sz="3100" dirty="0"/>
              <a:t>Bureaucratization and institutionalization of bureaucracies</a:t>
            </a:r>
            <a:r>
              <a:rPr lang="ru-RU" sz="3100" dirty="0"/>
              <a:t>/Бюрократизация и институционализация бюрократии</a:t>
            </a:r>
          </a:p>
          <a:p>
            <a:r>
              <a:rPr lang="en-US" sz="3100" dirty="0"/>
              <a:t>Law-making and policy-making of executives; Intra-executive conflicts and factionalism</a:t>
            </a:r>
            <a:r>
              <a:rPr lang="ru-RU" sz="3100" dirty="0"/>
              <a:t>/ Законодательная и нормотворческая деятельность исполнительных органов власти; Конфликты и фракционность в исполнительной власти</a:t>
            </a:r>
          </a:p>
          <a:p>
            <a:r>
              <a:rPr lang="en-US" sz="3100" dirty="0"/>
              <a:t>Incentives of bureaucratic elites on national and sub-national levels/ Cadre management, promotion and reproduction of elites</a:t>
            </a:r>
            <a:r>
              <a:rPr lang="ru-RU" sz="3100" dirty="0"/>
              <a:t>/ Стимулы бюрократической элиты на национальном и субнациональном уровнях/ Управление кадрами, продвижение и воспроизводство элит</a:t>
            </a:r>
          </a:p>
          <a:p>
            <a:r>
              <a:rPr lang="en-US" sz="3100" dirty="0"/>
              <a:t>Performance management, monitoring and implementation of public policies</a:t>
            </a:r>
            <a:r>
              <a:rPr lang="ru-RU" sz="3100" dirty="0"/>
              <a:t>/ Управление по результатам, мониторинг и исполнение государственной публичной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334017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Политэкономический анализ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316736"/>
            <a:ext cx="11292840" cy="51846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Руководитель: </a:t>
            </a:r>
            <a:r>
              <a:rPr lang="ru-RU" sz="3600" dirty="0" err="1">
                <a:solidFill>
                  <a:schemeClr val="accent5">
                    <a:lumMod val="75000"/>
                  </a:schemeClr>
                </a:solidFill>
              </a:rPr>
              <a:t>Израэл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 Маркес Второй (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imarques@hse.ru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Научные интересы: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Political Economy of Development, Social Policy and the Welfare State, Technical and Vocational Education and Training, Business-State Relations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/ Политическая экономия развития, социальная политика и государство всеобщего благосостояния, среднее профессиональное образование, отношения бизнеса и государства</a:t>
            </a:r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 </a:t>
            </a:r>
            <a:r>
              <a:rPr lang="ru-RU" b="1" dirty="0" err="1"/>
              <a:t>бакалавриат</a:t>
            </a:r>
            <a:r>
              <a:rPr lang="ru-RU" b="1" dirty="0"/>
              <a:t>, магистратура</a:t>
            </a:r>
          </a:p>
          <a:p>
            <a:r>
              <a:rPr lang="en-US" dirty="0"/>
              <a:t>Individual and Firm-level Preferences for Social Policy (Healthcare, Education, Redistribution</a:t>
            </a:r>
            <a:r>
              <a:rPr lang="ru-RU" dirty="0"/>
              <a:t>)/ Индивидуальные и внутрифирменные предпочтения в социальной политике (здравоохранение, образование, перераспределение)</a:t>
            </a:r>
          </a:p>
          <a:p>
            <a:r>
              <a:rPr lang="en-US" dirty="0"/>
              <a:t>Institutional Foundations of Technical and Vocational Education Policy</a:t>
            </a:r>
            <a:r>
              <a:rPr lang="ru-RU" dirty="0"/>
              <a:t> /Институциональные основы политики в сфере среднего профессионального образования </a:t>
            </a:r>
            <a:endParaRPr lang="en-US" dirty="0"/>
          </a:p>
          <a:p>
            <a:r>
              <a:rPr lang="en-US" dirty="0"/>
              <a:t>Institutional Foundations of Economic Development</a:t>
            </a:r>
            <a:r>
              <a:rPr lang="ru-RU" dirty="0"/>
              <a:t>/ Институциональные основы экономического развития</a:t>
            </a:r>
            <a:endParaRPr lang="en-US" dirty="0"/>
          </a:p>
          <a:p>
            <a:r>
              <a:rPr lang="en-US" dirty="0"/>
              <a:t>Elite Networks in Russian Politics</a:t>
            </a:r>
            <a:r>
              <a:rPr lang="ru-RU" dirty="0"/>
              <a:t>/ Сети элит в российской политике </a:t>
            </a:r>
          </a:p>
          <a:p>
            <a:pPr lvl="1"/>
            <a:r>
              <a:rPr lang="en-US" sz="2800" dirty="0"/>
              <a:t>Legislative Outcomes</a:t>
            </a:r>
            <a:r>
              <a:rPr lang="ru-RU" sz="2800" dirty="0"/>
              <a:t> Законодательные результаты</a:t>
            </a:r>
            <a:endParaRPr lang="en-US" sz="2800" dirty="0"/>
          </a:p>
          <a:p>
            <a:pPr lvl="1"/>
            <a:r>
              <a:rPr lang="en-US" sz="2800" dirty="0"/>
              <a:t>Economic Development</a:t>
            </a:r>
            <a:r>
              <a:rPr lang="ru-RU" sz="2800" dirty="0"/>
              <a:t> Экономическое развитие</a:t>
            </a:r>
            <a:endParaRPr lang="en-US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76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8198"/>
          </a:xfrm>
        </p:spPr>
        <p:txBody>
          <a:bodyPr/>
          <a:lstStyle/>
          <a:p>
            <a:r>
              <a:rPr lang="ru-RU" dirty="0"/>
              <a:t>Политэкономический анализ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624" y="1348154"/>
            <a:ext cx="11256264" cy="4828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Руководитель: Иванов Денис Сергеевич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>
                <a:hlinkClick r:id="rId2"/>
              </a:rPr>
              <a:t>dsivanov@hse.ru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Сфера интересов: политическая экономия, экономическая история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Возможные темы КР и ВКР: направление подготовки – </a:t>
            </a:r>
            <a:r>
              <a:rPr lang="ru-RU" b="1" dirty="0" err="1"/>
              <a:t>бакалавриат</a:t>
            </a:r>
            <a:r>
              <a:rPr lang="ru-RU" b="1" dirty="0"/>
              <a:t>, магистратура</a:t>
            </a:r>
          </a:p>
          <a:p>
            <a:pPr lvl="0"/>
            <a:r>
              <a:rPr lang="ru-RU" dirty="0"/>
              <a:t>Социальный капитал: факторы формирования и социально-экономические последствия</a:t>
            </a:r>
          </a:p>
          <a:p>
            <a:pPr lvl="0"/>
            <a:r>
              <a:rPr lang="ru-RU" dirty="0"/>
              <a:t>Факторы формирования предпочтений к перераспределению дохода</a:t>
            </a:r>
          </a:p>
          <a:p>
            <a:pPr lvl="0"/>
            <a:r>
              <a:rPr lang="ru-RU" dirty="0"/>
              <a:t>Факторы формирования политических предпочтений и электорального поведения (экономические, исторические, </a:t>
            </a:r>
            <a:r>
              <a:rPr lang="ru-RU" dirty="0" err="1"/>
              <a:t>этнорелигиозные</a:t>
            </a:r>
            <a:r>
              <a:rPr lang="ru-RU" dirty="0"/>
              <a:t>)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5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Кто мы?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2148" y="1271016"/>
            <a:ext cx="11347704" cy="5148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ИАПР – один из первых научных институтов ВШЭ (с 1997 года)</a:t>
            </a:r>
          </a:p>
          <a:p>
            <a:pPr marL="0" indent="0">
              <a:buNone/>
            </a:pPr>
            <a:r>
              <a:rPr lang="ru-RU" dirty="0"/>
              <a:t>МЦИИР – международная лаборатория ВШЭ в составе ИАПР (с 2011 года), созданная в кооперации с группой коллег из </a:t>
            </a:r>
            <a:r>
              <a:rPr lang="en-US" dirty="0"/>
              <a:t>Columbia University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Наши особенности:</a:t>
            </a:r>
          </a:p>
          <a:p>
            <a:r>
              <a:rPr lang="ru-RU" dirty="0"/>
              <a:t>Акцент на эмпирические исследования, развитие новых методов исследований и применение их на практике</a:t>
            </a:r>
          </a:p>
          <a:p>
            <a:r>
              <a:rPr lang="ru-RU" dirty="0"/>
              <a:t>Формирование собственных массивов данных и предоставление открытого доступа к ним </a:t>
            </a:r>
          </a:p>
          <a:p>
            <a:r>
              <a:rPr lang="ru-RU" dirty="0"/>
              <a:t>Междисциплинарный фокус – экономика, политология, социология, государственное и муниципальное управление</a:t>
            </a:r>
          </a:p>
          <a:p>
            <a:r>
              <a:rPr lang="ru-RU" dirty="0"/>
              <a:t>Собственная международная конференция </a:t>
            </a:r>
          </a:p>
          <a:p>
            <a:r>
              <a:rPr lang="ru-RU" dirty="0"/>
              <a:t>Обширная сеть международных партнерств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333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5958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Возможности участия в проектах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8208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altLang="ru-RU" sz="3200" b="1" dirty="0"/>
          </a:p>
          <a:p>
            <a:pPr marL="0" indent="0">
              <a:buNone/>
            </a:pPr>
            <a:endParaRPr lang="ru-RU" altLang="ru-RU" sz="3200" b="1" dirty="0"/>
          </a:p>
          <a:p>
            <a:pPr marL="0" indent="0">
              <a:buNone/>
            </a:pPr>
            <a:endParaRPr lang="ru-RU" altLang="ru-RU" sz="3200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50833" y="1488831"/>
            <a:ext cx="7326922" cy="1072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Стажер: сбор данных для проектов с возможностью использовать их для КР и ВКР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50832" y="5077089"/>
            <a:ext cx="7862431" cy="15016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200" dirty="0">
                <a:solidFill>
                  <a:schemeClr val="tx1"/>
                </a:solidFill>
              </a:rPr>
              <a:t>Стажер-исследователь/научный сотрудник + аспирантура/соискательство с возможностью стать участником кадрового резерва. В дальнейшем возможно поступление на программы </a:t>
            </a:r>
            <a:r>
              <a:rPr lang="en-US" altLang="ru-RU" sz="2200" dirty="0">
                <a:solidFill>
                  <a:schemeClr val="tx1"/>
                </a:solidFill>
              </a:rPr>
              <a:t>PhD</a:t>
            </a:r>
            <a:r>
              <a:rPr lang="ru-RU" altLang="ru-RU" sz="2200" dirty="0">
                <a:solidFill>
                  <a:schemeClr val="tx1"/>
                </a:solidFill>
              </a:rPr>
              <a:t> в ведущие зарубежные университеты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81913" y="3302124"/>
            <a:ext cx="7995842" cy="9430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1"/>
                </a:solidFill>
              </a:rPr>
              <a:t>Программа грантов для молодых исследователей: возможность публикаций в соавторстве с ведущими экспертами ИАПР/МЦИИР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5488795" y="2561493"/>
            <a:ext cx="431645" cy="634043"/>
          </a:xfrm>
          <a:prstGeom prst="downArrow">
            <a:avLst>
              <a:gd name="adj1" fmla="val 50000"/>
              <a:gd name="adj2" fmla="val 47581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514055" y="4335608"/>
            <a:ext cx="484632" cy="741481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508783" y="1952423"/>
            <a:ext cx="1742050" cy="3998623"/>
          </a:xfrm>
          <a:prstGeom prst="curvedRightArrow">
            <a:avLst>
              <a:gd name="adj1" fmla="val 8653"/>
              <a:gd name="adj2" fmla="val 16826"/>
              <a:gd name="adj3" fmla="val 152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9577754" y="1856552"/>
            <a:ext cx="1899139" cy="2170852"/>
          </a:xfrm>
          <a:prstGeom prst="curvedLeftArrow">
            <a:avLst>
              <a:gd name="adj1" fmla="val 7515"/>
              <a:gd name="adj2" fmla="val 14736"/>
              <a:gd name="adj3" fmla="val 13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56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63416"/>
            <a:ext cx="10515600" cy="93784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Проекты для участия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504" y="1627632"/>
            <a:ext cx="11192256" cy="4828032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1)</a:t>
            </a:r>
            <a:r>
              <a:rPr lang="ru-RU" sz="2800" dirty="0"/>
              <a:t> </a:t>
            </a:r>
            <a:r>
              <a:rPr lang="ru-RU" sz="2800" dirty="0">
                <a:solidFill>
                  <a:schemeClr val="tx1"/>
                </a:solidFill>
              </a:rPr>
              <a:t>Факторы, влияющие на эффективность государственных закупок и предприятий с государственной собственностью</a:t>
            </a:r>
          </a:p>
          <a:p>
            <a:r>
              <a:rPr lang="ru-RU" sz="2800" dirty="0">
                <a:solidFill>
                  <a:schemeClr val="tx1"/>
                </a:solidFill>
              </a:rPr>
              <a:t>2) Факторы конкурентоспособности и роста российских промышленных предприятий</a:t>
            </a:r>
          </a:p>
          <a:p>
            <a:r>
              <a:rPr lang="ru-RU" sz="2800" dirty="0">
                <a:solidFill>
                  <a:schemeClr val="tx1"/>
                </a:solidFill>
              </a:rPr>
              <a:t>3) Политическая экономия развития: исторические и современные факторы</a:t>
            </a:r>
          </a:p>
          <a:p>
            <a:endParaRPr lang="ru-RU" dirty="0"/>
          </a:p>
          <a:p>
            <a:r>
              <a:rPr lang="ru-RU" sz="2600" dirty="0">
                <a:solidFill>
                  <a:schemeClr val="tx1"/>
                </a:solidFill>
              </a:rPr>
              <a:t>Возможные треки для участия: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Ярмарка проектов – кредиты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chemeClr val="tx1"/>
                </a:solidFill>
              </a:rPr>
              <a:t>По договору ГПХ – с оплатой по договоренности по итогам собеседования / с учетом </a:t>
            </a:r>
            <a:r>
              <a:rPr lang="en-US" sz="2600" dirty="0">
                <a:solidFill>
                  <a:schemeClr val="tx1"/>
                </a:solidFill>
              </a:rPr>
              <a:t>CV</a:t>
            </a: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94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>
                <a:hlinkClick r:id="rId2"/>
              </a:rPr>
              <a:t>119049, Москва, ул. Шаболовка 28/11, стр. 9 (уч. корпус 1)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телефон: +7 (495) 772-9590*22166</a:t>
            </a:r>
          </a:p>
          <a:p>
            <a:pPr marL="0" indent="0" algn="ctr">
              <a:buNone/>
            </a:pPr>
            <a:r>
              <a:rPr lang="ru-RU" dirty="0" err="1"/>
              <a:t>email</a:t>
            </a:r>
            <a:r>
              <a:rPr lang="ru-RU" dirty="0"/>
              <a:t>: iims@hse.ru </a:t>
            </a:r>
          </a:p>
          <a:p>
            <a:pPr marL="0" indent="0" algn="ctr">
              <a:buNone/>
            </a:pPr>
            <a:r>
              <a:rPr lang="ru-RU" dirty="0"/>
              <a:t>сайт: </a:t>
            </a:r>
            <a:r>
              <a:rPr lang="en-US" dirty="0"/>
              <a:t>iims.hse.ru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Контактное лицо: Анциферова Оксана </a:t>
            </a:r>
          </a:p>
          <a:p>
            <a:pPr marL="0" indent="0" algn="ctr">
              <a:buNone/>
            </a:pPr>
            <a:r>
              <a:rPr lang="en-US" dirty="0"/>
              <a:t>oantsiferova@hse.ru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07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887" y="365125"/>
            <a:ext cx="11292840" cy="78701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ИАПР и МЦИИР в цифрах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273" y="1567543"/>
            <a:ext cx="11292840" cy="48724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Научный коллектив по состоянию на 2018 год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29 научных сотрудников, в том числе 8 сотрудников со степенью </a:t>
            </a:r>
            <a:r>
              <a:rPr lang="en-US" sz="2400" dirty="0"/>
              <a:t>PhD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ru-RU" sz="2400" dirty="0"/>
              <a:t>кроме того, 22 стажера-исследователя, из них 5 аспирантов и 12 студентов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Образовательная деятельность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dirty="0"/>
              <a:t>Учебные курсы на факультетах социальных, экономических наук, бизнеса и менеджмента; коммуникаций, медиа и дизайна; мировой экономики и политики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ru-RU" sz="2400" b="1" dirty="0"/>
              <a:t>В период с 2013 по 2018 год: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78 публикаций в международных журналах, индексируемых в </a:t>
            </a:r>
            <a:r>
              <a:rPr lang="en-US" sz="2400" dirty="0"/>
              <a:t>SCOPUS</a:t>
            </a:r>
            <a:r>
              <a:rPr lang="ru-RU" sz="2400" dirty="0"/>
              <a:t> / </a:t>
            </a:r>
            <a:r>
              <a:rPr lang="en-US" sz="2400" dirty="0" err="1"/>
              <a:t>WoS</a:t>
            </a:r>
            <a:endParaRPr lang="ru-RU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25 получателей гранта МЦИИР для молодых исследователей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4 сотрудника поступили на </a:t>
            </a:r>
            <a:r>
              <a:rPr lang="en-US" sz="2400" dirty="0"/>
              <a:t>PhD</a:t>
            </a:r>
            <a:r>
              <a:rPr lang="ru-RU" sz="2400" dirty="0"/>
              <a:t> в зарубежные университеты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sz="2400" dirty="0"/>
              <a:t> Руководство подготовкой КР, ВКР, диссертаций. Число защищенных ВКР: </a:t>
            </a:r>
            <a:r>
              <a:rPr lang="ru-RU" sz="2400" dirty="0" err="1"/>
              <a:t>бакалавриат</a:t>
            </a:r>
            <a:r>
              <a:rPr lang="ru-RU" sz="2400" dirty="0"/>
              <a:t> – 38, магистратура – 51. Защищенные кандидатские диссертации – 9.</a:t>
            </a: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96129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Базы данных ИАПР 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370" y="1219200"/>
            <a:ext cx="10515600" cy="5134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Конкурентоспособность и поведение российских предприятий обрабатывающей промышленности:</a:t>
            </a:r>
          </a:p>
          <a:p>
            <a:r>
              <a:rPr lang="ru-RU" b="1" dirty="0"/>
              <a:t>Российские предприятия в глобальной экономике </a:t>
            </a:r>
            <a:r>
              <a:rPr lang="ru-RU" dirty="0"/>
              <a:t>– </a:t>
            </a:r>
            <a:r>
              <a:rPr lang="en-US" dirty="0">
                <a:hlinkClick r:id="rId2"/>
              </a:rPr>
              <a:t>https://iims.hse.ru/rusfirms</a:t>
            </a:r>
            <a:r>
              <a:rPr lang="ru-RU" b="1" dirty="0"/>
              <a:t> </a:t>
            </a:r>
            <a:r>
              <a:rPr lang="ru-RU" dirty="0"/>
              <a:t>– 1950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промышленных предприятий в 60 регионах России, 2014 год. Обследование проводилось по стандартизованной анкете, основу которой составила анкета международного проекта </a:t>
            </a:r>
            <a:r>
              <a:rPr lang="en-US" dirty="0"/>
              <a:t>EFIGE</a:t>
            </a:r>
            <a:r>
              <a:rPr lang="ru-RU" dirty="0"/>
              <a:t>: </a:t>
            </a:r>
          </a:p>
          <a:p>
            <a:r>
              <a:rPr lang="ru-RU" b="1" dirty="0"/>
              <a:t>Конкурентоспособность и инвестиционный климат </a:t>
            </a:r>
            <a:r>
              <a:rPr lang="ru-RU" dirty="0"/>
              <a:t>- 1002 крупных и средних предприятия обрабатывающей промышленности 8 отраслей в 49 регионах, 2005-2006 гг. + 957 фирм 8 отраслей в 48 регионах, 2009 год 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r>
              <a:rPr lang="ru-RU" sz="1600" dirty="0"/>
              <a:t>С 2009 года некоторые базы данных переведены в режим открытого доступа и размещены на портале НИУ ВШЭ: </a:t>
            </a:r>
            <a:r>
              <a:rPr lang="en-US" sz="1600" dirty="0">
                <a:hlinkClick r:id="rId3"/>
              </a:rPr>
              <a:t>https://iims.hse.ru/data</a:t>
            </a:r>
            <a:r>
              <a:rPr lang="ru-RU" sz="1600" dirty="0"/>
              <a:t>  К базам данных, которых нет в открытом доступе, доступ предоставляется в рамках участия в проектной работе.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2000" dirty="0"/>
          </a:p>
          <a:p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676"/>
            <a:ext cx="10515600" cy="89095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Базы данных ИАПР *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0922"/>
            <a:ext cx="10515600" cy="526366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Другие базы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</a:rPr>
              <a:t>микроданных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 ИАПР, собранные в разные годы: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Бизнес и власть в регионах </a:t>
            </a:r>
            <a:r>
              <a:rPr lang="ru-RU" sz="2000" dirty="0"/>
              <a:t>- 500 предприятий промышленности и сферы услуг в 8 регионах РФ, 2007год </a:t>
            </a:r>
            <a:r>
              <a:rPr lang="ru-RU" sz="2000" dirty="0">
                <a:solidFill>
                  <a:srgbClr val="00B050"/>
                </a:solidFill>
              </a:rPr>
              <a:t>нет в открытом доступе</a:t>
            </a:r>
            <a:endParaRPr lang="ru-RU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Корпоративное управление и интеграционные процессы в российском бизнесе </a:t>
            </a:r>
            <a:r>
              <a:rPr lang="ru-RU" sz="2000" dirty="0"/>
              <a:t>- 822 АО в промышленности и связи в 50 регионах, 2005 год </a:t>
            </a:r>
            <a:r>
              <a:rPr lang="ru-RU" sz="2000" dirty="0">
                <a:solidFill>
                  <a:srgbClr val="00B050"/>
                </a:solidFill>
              </a:rPr>
              <a:t>нет в открытом доступе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Исследование нерыночного сектора и структурных изменений в российской экономике  - </a:t>
            </a:r>
            <a:r>
              <a:rPr lang="en-US" sz="2000" dirty="0">
                <a:hlinkClick r:id="rId2"/>
              </a:rPr>
              <a:t>https://iims.hse.ru/anketa2</a:t>
            </a:r>
            <a:r>
              <a:rPr lang="ru-RU" sz="2000" dirty="0"/>
              <a:t> </a:t>
            </a:r>
            <a:r>
              <a:rPr lang="ru-RU" sz="2000" b="1" dirty="0"/>
              <a:t>- </a:t>
            </a:r>
            <a:r>
              <a:rPr lang="ru-RU" sz="2000" dirty="0"/>
              <a:t>523 промышленных предприятия в 12 регионах России, 2002 год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Исследование спроса на право в области корпоративного управления </a:t>
            </a:r>
            <a:r>
              <a:rPr lang="ru-RU" sz="2000" dirty="0"/>
              <a:t>- </a:t>
            </a:r>
            <a:r>
              <a:rPr lang="en-US" sz="2000" dirty="0">
                <a:hlinkClick r:id="rId3"/>
              </a:rPr>
              <a:t>https://iims.hse.ru/monf</a:t>
            </a:r>
            <a:r>
              <a:rPr lang="ru-RU" sz="2000" dirty="0"/>
              <a:t> - 304 открытых АО в трех регионах России, 2002 год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/>
              <a:t>Исследование процессов реформирования и реструктуризации промышленных предприятий - </a:t>
            </a:r>
            <a:r>
              <a:rPr lang="en-US" sz="2000" dirty="0">
                <a:hlinkClick r:id="rId4"/>
              </a:rPr>
              <a:t>https://iims.hse.ru/baza1999</a:t>
            </a:r>
            <a:r>
              <a:rPr lang="ru-RU" sz="2000" dirty="0"/>
              <a:t> </a:t>
            </a:r>
            <a:r>
              <a:rPr lang="ru-RU" sz="2000" b="1" dirty="0"/>
              <a:t>-</a:t>
            </a:r>
            <a:r>
              <a:rPr lang="ru-RU" sz="2000" dirty="0"/>
              <a:t>345 промышленных предприятий в 38 субъектах Российской Федерации, 1999 год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r>
              <a:rPr lang="ru-RU" sz="1600" dirty="0"/>
              <a:t>С 2009 года некоторые базы данных переведены в режим открытого доступа и размещены на портале НИУ ВШЭ: </a:t>
            </a:r>
            <a:r>
              <a:rPr lang="en-US" sz="1600" dirty="0">
                <a:hlinkClick r:id="rId5"/>
              </a:rPr>
              <a:t>https://iims.hse.ru/data</a:t>
            </a:r>
            <a:r>
              <a:rPr lang="ru-RU" sz="1600" dirty="0"/>
              <a:t>. К базам данных, которых нет в открытом доступе, доступ предоставляется в рамках участия в проектной работе.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1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6136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Базы данных МЦИИР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Социально-экономические характеристики российских регионов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содержит сведения о 85 регионах России за 1998-2014 гг.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около 700 включены макроэкономических, электоральных, социальных показателей по каждому из регионов</a:t>
            </a:r>
          </a:p>
          <a:p>
            <a:r>
              <a:rPr lang="ru-RU" b="1" dirty="0"/>
              <a:t>Биографии российских элит</a:t>
            </a: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Содержит основную личную информацию и данные о трудовой деятельности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Базы данных с открытым доступом -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https://iims.hse.ru/csid/databases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Российские губернаторы (1991-2014)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Главы муниципалитетов (столицы регионов, с населением </a:t>
            </a:r>
            <a:r>
              <a:rPr lang="en-US" dirty="0"/>
              <a:t>&gt;100,000</a:t>
            </a:r>
            <a:r>
              <a:rPr lang="ru-RU" dirty="0"/>
              <a:t>)</a:t>
            </a:r>
            <a:r>
              <a:rPr lang="en-US" dirty="0"/>
              <a:t> 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Базы данных с предоставлением доступа для партнеров по проектам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Российские вице-губернаторы и министры (2000-2012)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Федеральные элиты - члены аппарата Президента, министры, заместители министров и занимающие аналогичные должности в федеральных агентствах, службах и комиссиях (2000-2012 гг.)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/>
              <a:t>Предназначены для сетевого анализа и совместной работой с другими базами данных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8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76" y="171107"/>
            <a:ext cx="9128245" cy="6500017"/>
          </a:xfrm>
        </p:spPr>
      </p:pic>
      <p:sp>
        <p:nvSpPr>
          <p:cNvPr id="6" name="Овал 5"/>
          <p:cNvSpPr/>
          <p:nvPr/>
        </p:nvSpPr>
        <p:spPr>
          <a:xfrm>
            <a:off x="4154056" y="2656352"/>
            <a:ext cx="1080120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39488" y="2862072"/>
            <a:ext cx="1296144" cy="434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50442" y="4149080"/>
            <a:ext cx="1725238" cy="2880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54056" y="3829355"/>
            <a:ext cx="1893105" cy="34486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24608" y="2936376"/>
            <a:ext cx="1224136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887968" y="4358401"/>
            <a:ext cx="300837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100" dirty="0"/>
              <a:t>Число преподавателей и научных сотрудников:</a:t>
            </a:r>
          </a:p>
          <a:p>
            <a:pPr lvl="1"/>
            <a:r>
              <a:rPr lang="ru-RU" sz="2100" dirty="0"/>
              <a:t>ФЭН = 356</a:t>
            </a:r>
          </a:p>
          <a:p>
            <a:pPr lvl="1"/>
            <a:r>
              <a:rPr lang="ru-RU" sz="2100" dirty="0"/>
              <a:t>ИАПР = 29</a:t>
            </a:r>
          </a:p>
        </p:txBody>
      </p:sp>
    </p:spTree>
    <p:extLst>
      <p:ext uri="{BB962C8B-B14F-4D97-AF65-F5344CB8AC3E}">
        <p14:creationId xmlns:p14="http://schemas.microsoft.com/office/powerpoint/2010/main" val="331762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0" y="240434"/>
            <a:ext cx="9144000" cy="64810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E08D-C9ED-45FF-A5BC-9DBF34B67E4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33752" y="3042672"/>
            <a:ext cx="1152128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2616" y="2358024"/>
            <a:ext cx="1296144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89296" y="3120914"/>
            <a:ext cx="1296144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39452" y="3906768"/>
            <a:ext cx="1800200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35760" y="3970776"/>
            <a:ext cx="2448272" cy="3600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887968" y="4358401"/>
            <a:ext cx="300837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100" dirty="0"/>
              <a:t>Число преподавателей и научных сотрудников:</a:t>
            </a:r>
          </a:p>
          <a:p>
            <a:pPr lvl="1"/>
            <a:r>
              <a:rPr lang="ru-RU" sz="2100" dirty="0"/>
              <a:t>ФСН = 390</a:t>
            </a:r>
          </a:p>
          <a:p>
            <a:pPr lvl="1"/>
            <a:r>
              <a:rPr lang="ru-RU" sz="2100" dirty="0"/>
              <a:t>ИАПР = 29</a:t>
            </a:r>
          </a:p>
        </p:txBody>
      </p:sp>
    </p:spTree>
    <p:extLst>
      <p:ext uri="{BB962C8B-B14F-4D97-AF65-F5344CB8AC3E}">
        <p14:creationId xmlns:p14="http://schemas.microsoft.com/office/powerpoint/2010/main" val="228784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Наши партнеры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69" y="2208848"/>
            <a:ext cx="1953140" cy="19531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369" y="4906934"/>
            <a:ext cx="2487492" cy="8237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778" y="4564158"/>
            <a:ext cx="1194655" cy="175846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09" y="2708910"/>
            <a:ext cx="1809750" cy="8572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7" y="4443046"/>
            <a:ext cx="2078502" cy="203981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49" y="1148861"/>
            <a:ext cx="3892061" cy="179674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Постоянные академические партнеры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Партнеры в рамках проектов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156" y="2560211"/>
            <a:ext cx="2203938" cy="12175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117" y="2551747"/>
            <a:ext cx="1676400" cy="11715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652" y="2795663"/>
            <a:ext cx="3193057" cy="13335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572" y="4575882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6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34125</TotalTime>
  <Words>1529</Words>
  <Application>Microsoft Office PowerPoint</Application>
  <PresentationFormat>Произвольный</PresentationFormat>
  <Paragraphs>162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Институт анализа  предприятий и рынков / Международный центр изучения институтов и развития</vt:lpstr>
      <vt:lpstr>Кто мы?</vt:lpstr>
      <vt:lpstr>ИАПР и МЦИИР в цифрах</vt:lpstr>
      <vt:lpstr>Базы данных ИАПР *</vt:lpstr>
      <vt:lpstr>Базы данных ИАПР *</vt:lpstr>
      <vt:lpstr>Базы данных МЦИИР</vt:lpstr>
      <vt:lpstr>Презентация PowerPoint</vt:lpstr>
      <vt:lpstr>Презентация PowerPoint</vt:lpstr>
      <vt:lpstr>Наши партнеры </vt:lpstr>
      <vt:lpstr>Основные направления исследований</vt:lpstr>
      <vt:lpstr>Анализ поведения предприятий (включая отношения бизнеса и власти ) </vt:lpstr>
      <vt:lpstr>Анализ поведения предприятий (включая отношения бизнеса и власти )</vt:lpstr>
      <vt:lpstr>Анализ конкурентной политики и её влияния на развитие рынков</vt:lpstr>
      <vt:lpstr>Анализ поведения предприятий (включая отношения бизнеса и власти ) </vt:lpstr>
      <vt:lpstr>Анализ функционирования рынков (включая развитие конкуренции, исследования госзакупок и т.д.) </vt:lpstr>
      <vt:lpstr>Политэкономический анализ институтов</vt:lpstr>
      <vt:lpstr>Политэкономический анализ институтов</vt:lpstr>
      <vt:lpstr>Политэкономический анализ институтов</vt:lpstr>
      <vt:lpstr>Политэкономический анализ институтов</vt:lpstr>
      <vt:lpstr>Возможности участия в проектах</vt:lpstr>
      <vt:lpstr>Проекты для участия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 развития  предприятий и рынков / Международный центр изучения институтов и развития</dc:title>
  <dc:creator>Яковлев Андрей Александрович</dc:creator>
  <cp:lastModifiedBy>Студент НИУ ВШЭ</cp:lastModifiedBy>
  <cp:revision>183</cp:revision>
  <cp:lastPrinted>2018-09-26T13:40:23Z</cp:lastPrinted>
  <dcterms:created xsi:type="dcterms:W3CDTF">2018-08-29T20:08:39Z</dcterms:created>
  <dcterms:modified xsi:type="dcterms:W3CDTF">2018-11-02T10:24:43Z</dcterms:modified>
</cp:coreProperties>
</file>