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66" r:id="rId3"/>
    <p:sldId id="268" r:id="rId4"/>
    <p:sldId id="274" r:id="rId5"/>
    <p:sldId id="277" r:id="rId6"/>
    <p:sldId id="285" r:id="rId7"/>
    <p:sldId id="258" r:id="rId8"/>
  </p:sldIdLst>
  <p:sldSz cx="9144000" cy="6858000" type="screen4x3"/>
  <p:notesSz cx="6669088"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2"/>
    <a:srgbClr val="21386F"/>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300" y="3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9AC256C2-B2D9-4E71-A025-FD7FDAF80BB6}" type="datetimeFigureOut">
              <a:rPr lang="ru-RU" smtClean="0"/>
              <a:t>21.01.20</a:t>
            </a:fld>
            <a:endParaRPr lang="ru-RU"/>
          </a:p>
        </p:txBody>
      </p:sp>
      <p:sp>
        <p:nvSpPr>
          <p:cNvPr id="4" name="Нижний колонтитул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ADFADBD0-1881-4F48-94DB-172B4DA7F14B}" type="slidenum">
              <a:rPr lang="ru-RU" smtClean="0"/>
              <a:t>‹#›</a:t>
            </a:fld>
            <a:endParaRPr lang="ru-RU"/>
          </a:p>
        </p:txBody>
      </p:sp>
    </p:spTree>
    <p:extLst>
      <p:ext uri="{BB962C8B-B14F-4D97-AF65-F5344CB8AC3E}">
        <p14:creationId xmlns:p14="http://schemas.microsoft.com/office/powerpoint/2010/main" val="3059352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F113DC7F-5B77-4B48-87BC-A3340DBF01AB}" type="datetimeFigureOut">
              <a:rPr lang="ru-RU" smtClean="0"/>
              <a:t>21.01.20</a:t>
            </a:fld>
            <a:endParaRPr lang="ru-RU"/>
          </a:p>
        </p:txBody>
      </p:sp>
      <p:sp>
        <p:nvSpPr>
          <p:cNvPr id="4" name="Образ слайда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BBC845A2-DB5C-4506-B198-5D8A81A6A820}" type="slidenum">
              <a:rPr lang="ru-RU" smtClean="0"/>
              <a:t>‹#›</a:t>
            </a:fld>
            <a:endParaRPr lang="ru-RU"/>
          </a:p>
        </p:txBody>
      </p:sp>
    </p:spTree>
    <p:extLst>
      <p:ext uri="{BB962C8B-B14F-4D97-AF65-F5344CB8AC3E}">
        <p14:creationId xmlns:p14="http://schemas.microsoft.com/office/powerpoint/2010/main" val="2905014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5CC6BD5-8DDE-4768-A235-059EF4A87809}" type="slidenum">
              <a:rPr lang="ru-RU" smtClean="0"/>
              <a:t>3</a:t>
            </a:fld>
            <a:endParaRPr lang="ru-RU"/>
          </a:p>
        </p:txBody>
      </p:sp>
    </p:spTree>
    <p:extLst>
      <p:ext uri="{BB962C8B-B14F-4D97-AF65-F5344CB8AC3E}">
        <p14:creationId xmlns:p14="http://schemas.microsoft.com/office/powerpoint/2010/main" val="4020812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5CC6BD5-8DDE-4768-A235-059EF4A87809}" type="slidenum">
              <a:rPr lang="ru-RU" smtClean="0"/>
              <a:t>5</a:t>
            </a:fld>
            <a:endParaRPr lang="ru-RU"/>
          </a:p>
        </p:txBody>
      </p:sp>
    </p:spTree>
    <p:extLst>
      <p:ext uri="{BB962C8B-B14F-4D97-AF65-F5344CB8AC3E}">
        <p14:creationId xmlns:p14="http://schemas.microsoft.com/office/powerpoint/2010/main" val="65037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80B43D1-82CB-47B9-95F7-D33685BDFA51}" type="datetime1">
              <a:rPr lang="en-US"/>
              <a:pPr>
                <a:defRPr/>
              </a:pPr>
              <a:t>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B57FFD-70CD-4C5C-8117-5884EA760D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C801E5-81BD-44E5-8E20-462C2C5FEFE5}" type="datetime1">
              <a:rPr lang="en-US"/>
              <a:pPr>
                <a:defRPr/>
              </a:pPr>
              <a:t>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4BE88E-3ED5-4852-8D89-B50379241A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E6D683-A615-41BD-A4D8-17705CB114A0}" type="datetime1">
              <a:rPr lang="en-US"/>
              <a:pPr>
                <a:defRPr/>
              </a:pPr>
              <a:t>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4C045-341C-4E2D-AF88-1D9C503885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5279083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A7838C-AED8-4BA5-8652-AEE276FCC083}" type="datetime1">
              <a:rPr lang="en-US"/>
              <a:pPr>
                <a:defRPr/>
              </a:pPr>
              <a:t>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65F501-F5CC-4E12-934E-78BB5E4DA2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0F4A4C-A39D-40F9-985D-C7DCB93C0DB5}" type="datetime1">
              <a:rPr lang="en-US"/>
              <a:pPr>
                <a:defRPr/>
              </a:pPr>
              <a:t>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B318A3-27E7-4D27-924C-4173717FF2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CFA3BEA-EE38-406D-A93D-A1B7A0C50F31}" type="datetime1">
              <a:rPr lang="en-US"/>
              <a:pPr>
                <a:defRPr/>
              </a:pPr>
              <a:t>1/21/2020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1699C-A097-4533-BEFF-B1452833F2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D8AF676-6045-4445-B3A3-69CE264AAD80}" type="datetime1">
              <a:rPr lang="en-US"/>
              <a:pPr>
                <a:defRPr/>
              </a:pPr>
              <a:t>1/21/2020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F8C458-4B9D-4501-AB19-9D129E2810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DE988B-86FF-4F79-A487-7C318366F71F}" type="datetime1">
              <a:rPr lang="en-US"/>
              <a:pPr>
                <a:defRPr/>
              </a:pPr>
              <a:t>1/21/2020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31CD07-29D6-4A4D-ADEA-1E0E2DFE29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E96C13-5674-4527-A7EC-B9690D91A02D}" type="datetime1">
              <a:rPr lang="en-US"/>
              <a:pPr>
                <a:defRPr/>
              </a:pPr>
              <a:t>1/21/2020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D36B3D-EFD3-47A2-82AF-07B5235D98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A9FD65-7BC8-484C-874A-A3895B64CC55}" type="datetime1">
              <a:rPr lang="en-US"/>
              <a:pPr>
                <a:defRPr/>
              </a:pPr>
              <a:t>1/21/2020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C45757-2996-489D-9DE7-5C2053F788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1B2E26-330E-4C2F-B5E7-B7743EB347D8}" type="datetime1">
              <a:rPr lang="en-US"/>
              <a:pPr>
                <a:defRPr/>
              </a:pPr>
              <a:t>1/21/2020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60040B-1B69-4DF3-82DE-71CA80F2D8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9FBE2B9D-1697-4090-97E9-0A438BE077E8}" type="datetime1">
              <a:rPr lang="en-US"/>
              <a:pPr>
                <a:defRPr/>
              </a:pPr>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B1F37826-9FC6-4A47-B435-94C6280B7F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base.garant.ru/70102548/"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130425"/>
            <a:ext cx="7772400" cy="2206625"/>
          </a:xfrm>
        </p:spPr>
        <p:txBody>
          <a:bodyPr/>
          <a:lstStyle/>
          <a:p>
            <a:pPr eaLnBrk="1" hangingPunct="1"/>
            <a:r>
              <a:rPr lang="ru-RU" sz="2800" dirty="0"/>
              <a:t>Структура антимонопольного законодательства и его применение на</a:t>
            </a:r>
            <a:r>
              <a:rPr lang="en-US" sz="2800" dirty="0"/>
              <a:t> </a:t>
            </a:r>
            <a:r>
              <a:rPr lang="ru-RU" sz="2800"/>
              <a:t>рынке </a:t>
            </a:r>
            <a:r>
              <a:rPr lang="ru-RU" sz="2800" smtClean="0"/>
              <a:t>операторов железнодорожных </a:t>
            </a:r>
            <a:r>
              <a:rPr lang="ru-RU" sz="2800" dirty="0"/>
              <a:t>перевозок</a:t>
            </a:r>
            <a:endParaRPr lang="en-US" sz="2900" dirty="0" smtClean="0">
              <a:solidFill>
                <a:srgbClr val="21386F"/>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1371600" y="4468812"/>
            <a:ext cx="6400800" cy="1145049"/>
          </a:xfrm>
        </p:spPr>
        <p:txBody>
          <a:bodyPr/>
          <a:lstStyle/>
          <a:p>
            <a:r>
              <a:rPr lang="ru-RU" sz="2000" dirty="0"/>
              <a:t>Юсупова Гюзель </a:t>
            </a:r>
            <a:r>
              <a:rPr lang="ru-RU" sz="2000" dirty="0" err="1"/>
              <a:t>Фатеховна</a:t>
            </a:r>
            <a:r>
              <a:rPr lang="ru-RU" sz="2000" dirty="0"/>
              <a:t>, </a:t>
            </a:r>
          </a:p>
          <a:p>
            <a:r>
              <a:rPr lang="ru-RU" sz="2000" dirty="0"/>
              <a:t>Лаборатория конкурентной и антимонопольной политики ИАПР НИУ ВШЭ</a:t>
            </a: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a:solidFill>
                  <a:schemeClr val="bg1"/>
                </a:solidFill>
              </a:rPr>
              <a:t>Высшая школа экономики, Москва, </a:t>
            </a:r>
            <a:r>
              <a:rPr lang="ru-RU" sz="800" dirty="0" smtClean="0">
                <a:solidFill>
                  <a:schemeClr val="bg1"/>
                </a:solidFill>
              </a:rPr>
              <a:t>14 октября 201</a:t>
            </a:r>
            <a:r>
              <a:rPr lang="en-US" sz="800" dirty="0" smtClean="0">
                <a:solidFill>
                  <a:schemeClr val="bg1"/>
                </a:solidFill>
              </a:rPr>
              <a:t>9</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7467600" cy="1143000"/>
          </a:xfrm>
        </p:spPr>
        <p:txBody>
          <a:bodyPr>
            <a:noAutofit/>
          </a:bodyPr>
          <a:lstStyle/>
          <a:p>
            <a:r>
              <a:rPr lang="ru-RU" sz="2000" dirty="0">
                <a:latin typeface="Times New Roman" panose="02020603050405020304" pitchFamily="18" charset="0"/>
                <a:cs typeface="Times New Roman" panose="02020603050405020304" pitchFamily="18" charset="0"/>
              </a:rPr>
              <a:t>Что такое закон «О защите конкуренции</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Ч</a:t>
            </a:r>
            <a:r>
              <a:rPr lang="ru-RU" sz="2000" dirty="0" smtClean="0">
                <a:latin typeface="Times New Roman" panose="02020603050405020304" pitchFamily="18" charset="0"/>
                <a:cs typeface="Times New Roman" panose="02020603050405020304" pitchFamily="18" charset="0"/>
              </a:rPr>
              <a:t>то </a:t>
            </a:r>
            <a:r>
              <a:rPr lang="ru-RU" sz="2000" dirty="0">
                <a:latin typeface="Times New Roman" panose="02020603050405020304" pitchFamily="18" charset="0"/>
                <a:cs typeface="Times New Roman" panose="02020603050405020304" pitchFamily="18" charset="0"/>
              </a:rPr>
              <a:t>является нарушением в соответствии с этим </a:t>
            </a:r>
            <a:r>
              <a:rPr lang="ru-RU" sz="2000" dirty="0" smtClean="0">
                <a:latin typeface="Times New Roman" panose="02020603050405020304" pitchFamily="18" charset="0"/>
                <a:cs typeface="Times New Roman" panose="02020603050405020304" pitchFamily="18" charset="0"/>
              </a:rPr>
              <a:t>законом?  </a:t>
            </a:r>
            <a:r>
              <a:rPr lang="ru-RU" sz="2000" dirty="0">
                <a:latin typeface="Times New Roman" panose="02020603050405020304" pitchFamily="18" charset="0"/>
                <a:cs typeface="Times New Roman" panose="02020603050405020304" pitchFamily="18" charset="0"/>
              </a:rPr>
              <a:t>Для чего этот закон принят и какие обязательства он налагает на </a:t>
            </a:r>
            <a:r>
              <a:rPr lang="ru-RU" sz="2000" dirty="0" smtClean="0">
                <a:latin typeface="Times New Roman" panose="02020603050405020304" pitchFamily="18" charset="0"/>
                <a:cs typeface="Times New Roman" panose="02020603050405020304" pitchFamily="18" charset="0"/>
              </a:rPr>
              <a:t>компании?</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457200" y="1988840"/>
            <a:ext cx="7467600" cy="4485112"/>
          </a:xfrm>
        </p:spPr>
        <p:txBody>
          <a:bodyPr>
            <a:normAutofit/>
          </a:bodyPr>
          <a:lstStyle/>
          <a:p>
            <a:r>
              <a:rPr lang="ru-RU" sz="1800" dirty="0">
                <a:latin typeface="Times New Roman" panose="02020603050405020304" pitchFamily="18" charset="0"/>
                <a:cs typeface="Times New Roman" panose="02020603050405020304" pitchFamily="18" charset="0"/>
              </a:rPr>
              <a:t>Запреты на: </a:t>
            </a:r>
          </a:p>
          <a:p>
            <a:pPr lvl="1"/>
            <a:r>
              <a:rPr lang="ru-RU" sz="1800" dirty="0">
                <a:latin typeface="Times New Roman" panose="02020603050405020304" pitchFamily="18" charset="0"/>
                <a:cs typeface="Times New Roman" panose="02020603050405020304" pitchFamily="18" charset="0"/>
              </a:rPr>
              <a:t>Соглашения, ограничивающие конкуренцию (о ценах, о разделе рынка</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(ст. 11 закона «О защите конкуренции», 135-ФЗ) </a:t>
            </a:r>
          </a:p>
          <a:p>
            <a:pPr lvl="1"/>
            <a:r>
              <a:rPr lang="ru-RU" sz="1800" dirty="0">
                <a:latin typeface="Times New Roman" panose="02020603050405020304" pitchFamily="18" charset="0"/>
                <a:cs typeface="Times New Roman" panose="02020603050405020304" pitchFamily="18" charset="0"/>
              </a:rPr>
              <a:t>Действия крупной компании, ограничивающие конкуренцию (создание препятствий входу на рынок – напр., исключающие договоры) (ст. 10 закона «О защите конкуренции», 135-ФЗ) </a:t>
            </a:r>
          </a:p>
          <a:p>
            <a:pPr marL="285750" lvl="1" indent="-285750">
              <a:buFont typeface="Courier New" panose="02070309020205020404" pitchFamily="49" charset="0"/>
              <a:buChar char="o"/>
            </a:pPr>
            <a:r>
              <a:rPr lang="ru-RU" sz="1800" dirty="0" smtClean="0">
                <a:latin typeface="Times New Roman" panose="02020603050405020304" pitchFamily="18" charset="0"/>
                <a:cs typeface="Times New Roman" panose="02020603050405020304" pitchFamily="18" charset="0"/>
              </a:rPr>
              <a:t>Полномочия: </a:t>
            </a:r>
          </a:p>
          <a:p>
            <a:pPr marL="926550" lvl="1" indent="-285750">
              <a:buFont typeface="Arial" panose="020B0604020202020204" pitchFamily="34" charset="0"/>
              <a:buChar char="•"/>
            </a:pPr>
            <a:r>
              <a:rPr lang="ru-RU" sz="1800" dirty="0" smtClean="0">
                <a:latin typeface="Times New Roman" panose="02020603050405020304" pitchFamily="18" charset="0"/>
                <a:cs typeface="Times New Roman" panose="02020603050405020304" pitchFamily="18" charset="0"/>
              </a:rPr>
              <a:t>Разрешить или не разрешить сделку слияния</a:t>
            </a:r>
            <a:endParaRPr lang="ru-RU" sz="1800" dirty="0">
              <a:latin typeface="Times New Roman" panose="02020603050405020304" pitchFamily="18" charset="0"/>
              <a:cs typeface="Times New Roman" panose="02020603050405020304" pitchFamily="18" charset="0"/>
            </a:endParaRPr>
          </a:p>
          <a:p>
            <a:pPr marL="365760" lvl="1" indent="0">
              <a:buNone/>
            </a:pPr>
            <a:endParaRPr lang="ru-RU" sz="1800" dirty="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Не </a:t>
            </a:r>
            <a:r>
              <a:rPr lang="ru-RU" sz="1800" dirty="0">
                <a:latin typeface="Times New Roman" panose="02020603050405020304" pitchFamily="18" charset="0"/>
                <a:cs typeface="Times New Roman" panose="02020603050405020304" pitchFamily="18" charset="0"/>
              </a:rPr>
              <a:t>только факт (</a:t>
            </a:r>
            <a:r>
              <a:rPr lang="ru-RU" sz="1800" b="1" dirty="0">
                <a:solidFill>
                  <a:schemeClr val="accent2">
                    <a:lumMod val="75000"/>
                  </a:schemeClr>
                </a:solidFill>
                <a:latin typeface="Times New Roman" panose="02020603050405020304" pitchFamily="18" charset="0"/>
                <a:cs typeface="Times New Roman" panose="02020603050405020304" pitchFamily="18" charset="0"/>
              </a:rPr>
              <a:t>и возможность</a:t>
            </a:r>
            <a:r>
              <a:rPr lang="ru-RU" sz="1800" dirty="0">
                <a:latin typeface="Times New Roman" panose="02020603050405020304" pitchFamily="18" charset="0"/>
                <a:cs typeface="Times New Roman" panose="02020603050405020304" pitchFamily="18" charset="0"/>
              </a:rPr>
              <a:t>) ограничения конкуренции, </a:t>
            </a:r>
            <a:r>
              <a:rPr lang="ru-RU" sz="1800" b="1" dirty="0">
                <a:solidFill>
                  <a:schemeClr val="accent2">
                    <a:lumMod val="75000"/>
                  </a:schemeClr>
                </a:solidFill>
                <a:latin typeface="Times New Roman" panose="02020603050405020304" pitchFamily="18" charset="0"/>
                <a:cs typeface="Times New Roman" panose="02020603050405020304" pitchFamily="18" charset="0"/>
              </a:rPr>
              <a:t>но и факт (и возможность) причинения ущерба</a:t>
            </a:r>
          </a:p>
          <a:p>
            <a:pPr marL="0" indent="0">
              <a:buNone/>
            </a:pPr>
            <a:r>
              <a:rPr lang="ru-RU" sz="1800" dirty="0">
                <a:latin typeface="Times New Roman" panose="02020603050405020304" pitchFamily="18" charset="0"/>
                <a:cs typeface="Times New Roman" panose="02020603050405020304" pitchFamily="18" charset="0"/>
              </a:rPr>
              <a:t>Нетривиальное разделение между действиями, запрещенными по букве закона, и запрещенными на основании взвешенного подхода (то есть допускающими оправдание на основе эффективности) </a:t>
            </a:r>
          </a:p>
          <a:p>
            <a:pPr marL="0" indent="0">
              <a:buNone/>
            </a:pPr>
            <a:endParaRPr lang="ru-RU" dirty="0"/>
          </a:p>
        </p:txBody>
      </p:sp>
    </p:spTree>
    <p:extLst>
      <p:ext uri="{BB962C8B-B14F-4D97-AF65-F5344CB8AC3E}">
        <p14:creationId xmlns:p14="http://schemas.microsoft.com/office/powerpoint/2010/main" val="280826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7467600" cy="1143000"/>
          </a:xfrm>
        </p:spPr>
        <p:txBody>
          <a:bodyPr/>
          <a:lstStyle/>
          <a:p>
            <a:r>
              <a:rPr lang="ru-RU" sz="2800" dirty="0"/>
              <a:t>Доминирующее положение: есть ли оно? </a:t>
            </a:r>
          </a:p>
        </p:txBody>
      </p:sp>
      <p:sp>
        <p:nvSpPr>
          <p:cNvPr id="3" name="Объект 2"/>
          <p:cNvSpPr>
            <a:spLocks noGrp="1"/>
          </p:cNvSpPr>
          <p:nvPr>
            <p:ph sz="quarter" idx="1"/>
          </p:nvPr>
        </p:nvSpPr>
        <p:spPr>
          <a:xfrm>
            <a:off x="457200" y="1950365"/>
            <a:ext cx="7467600" cy="3998915"/>
          </a:xfrm>
        </p:spPr>
        <p:txBody>
          <a:bodyPr/>
          <a:lstStyle/>
          <a:p>
            <a:pPr marL="0" indent="0">
              <a:spcAft>
                <a:spcPts val="600"/>
              </a:spcAft>
              <a:buNone/>
            </a:pPr>
            <a:r>
              <a:rPr lang="ru-RU" sz="2000" dirty="0"/>
              <a:t>В первую очередь надо проверить, действительно ли продавец занимает доминирующее положение</a:t>
            </a:r>
          </a:p>
          <a:p>
            <a:pPr marL="0" indent="0">
              <a:spcAft>
                <a:spcPts val="600"/>
              </a:spcAft>
              <a:buNone/>
            </a:pPr>
            <a:r>
              <a:rPr lang="ru-RU" sz="2800" i="1" u="dbl" dirty="0">
                <a:solidFill>
                  <a:schemeClr val="accent2">
                    <a:lumMod val="50000"/>
                  </a:schemeClr>
                </a:solidFill>
              </a:rPr>
              <a:t>Стабильно  </a:t>
            </a:r>
            <a:r>
              <a:rPr lang="ru-RU" sz="2800" u="dashHeavy" dirty="0">
                <a:solidFill>
                  <a:schemeClr val="accent2">
                    <a:lumMod val="50000"/>
                  </a:schemeClr>
                </a:solidFill>
              </a:rPr>
              <a:t>высокая </a:t>
            </a:r>
            <a:r>
              <a:rPr lang="ru-RU" sz="2800" dirty="0">
                <a:solidFill>
                  <a:schemeClr val="accent2">
                    <a:lumMod val="50000"/>
                  </a:schemeClr>
                </a:solidFill>
              </a:rPr>
              <a:t>доля </a:t>
            </a:r>
            <a:r>
              <a:rPr lang="ru-RU" sz="2800" u="wavyHeavy" dirty="0">
                <a:solidFill>
                  <a:schemeClr val="accent2">
                    <a:lumMod val="50000"/>
                  </a:schemeClr>
                </a:solidFill>
              </a:rPr>
              <a:t>на рынке </a:t>
            </a:r>
            <a:r>
              <a:rPr lang="ru-RU" sz="2800" dirty="0">
                <a:solidFill>
                  <a:schemeClr val="accent2">
                    <a:lumMod val="50000"/>
                  </a:schemeClr>
                </a:solidFill>
              </a:rPr>
              <a:t>благодаря </a:t>
            </a:r>
            <a:r>
              <a:rPr lang="ru-RU" sz="2800" u="dotDotDashHeavy" dirty="0">
                <a:solidFill>
                  <a:schemeClr val="accent2">
                    <a:lumMod val="50000"/>
                  </a:schemeClr>
                </a:solidFill>
              </a:rPr>
              <a:t>высоким барьерам входа</a:t>
            </a:r>
          </a:p>
          <a:p>
            <a:pPr>
              <a:spcAft>
                <a:spcPts val="600"/>
              </a:spcAft>
            </a:pPr>
            <a:r>
              <a:rPr lang="ru-RU" sz="2000" dirty="0"/>
              <a:t>Продуктовые и географические границы рынка</a:t>
            </a:r>
          </a:p>
          <a:p>
            <a:pPr>
              <a:spcAft>
                <a:spcPts val="600"/>
              </a:spcAft>
            </a:pPr>
            <a:r>
              <a:rPr lang="ru-RU" sz="2000" dirty="0"/>
              <a:t>Доля на рынке</a:t>
            </a:r>
            <a:r>
              <a:rPr lang="en-US" sz="2000" dirty="0"/>
              <a:t> (</a:t>
            </a:r>
            <a:r>
              <a:rPr lang="ru-RU" sz="2000" dirty="0"/>
              <a:t>собственная и крупнейших конкурентов)</a:t>
            </a:r>
          </a:p>
          <a:p>
            <a:pPr>
              <a:spcAft>
                <a:spcPts val="600"/>
              </a:spcAft>
            </a:pPr>
            <a:r>
              <a:rPr lang="ru-RU" sz="2000" dirty="0"/>
              <a:t>Доля за несколько лет</a:t>
            </a:r>
          </a:p>
          <a:p>
            <a:pPr>
              <a:spcAft>
                <a:spcPts val="600"/>
              </a:spcAft>
            </a:pPr>
            <a:r>
              <a:rPr lang="ru-RU" sz="2000" dirty="0"/>
              <a:t>Барьеры входа на рынок  </a:t>
            </a:r>
          </a:p>
          <a:p>
            <a:endParaRPr lang="ru-RU" dirty="0"/>
          </a:p>
        </p:txBody>
      </p:sp>
    </p:spTree>
    <p:extLst>
      <p:ext uri="{BB962C8B-B14F-4D97-AF65-F5344CB8AC3E}">
        <p14:creationId xmlns:p14="http://schemas.microsoft.com/office/powerpoint/2010/main" val="88424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Очень крутой заголовок…"/>
          <p:cNvSpPr txBox="1"/>
          <p:nvPr/>
        </p:nvSpPr>
        <p:spPr>
          <a:xfrm>
            <a:off x="323528" y="260648"/>
            <a:ext cx="8058603" cy="5760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lstStyle/>
          <a:p>
            <a:pPr algn="l">
              <a:defRPr sz="7000" b="1" cap="all">
                <a:solidFill>
                  <a:srgbClr val="253957"/>
                </a:solidFill>
                <a:latin typeface="+mn-lt"/>
                <a:ea typeface="+mn-ea"/>
                <a:cs typeface="+mn-cs"/>
                <a:sym typeface="Arial Narrow"/>
              </a:defRPr>
            </a:pPr>
            <a:r>
              <a:rPr lang="ru-RU" sz="2400" dirty="0"/>
              <a:t>Кем применяется</a:t>
            </a:r>
            <a:endParaRPr sz="2400" dirty="0"/>
          </a:p>
        </p:txBody>
      </p:sp>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67544" y="980728"/>
            <a:ext cx="8460432" cy="908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lstStyle/>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r>
              <a:rPr lang="ru-RU" sz="2000" dirty="0" smtClean="0"/>
              <a:t>Федеральная </a:t>
            </a:r>
            <a:r>
              <a:rPr lang="ru-RU" sz="2000" dirty="0"/>
              <a:t>антимонопольная служба РФ</a:t>
            </a:r>
          </a:p>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r>
              <a:rPr lang="ru-RU" sz="2000" dirty="0"/>
              <a:t>Территориальные управления ФАС – во всех субъектах РФ</a:t>
            </a:r>
          </a:p>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r>
              <a:rPr lang="ru-RU" sz="2000" dirty="0"/>
              <a:t>Кто угодно может и жаловаться, и самостоятельно подавать иски в </a:t>
            </a:r>
            <a:r>
              <a:rPr lang="ru-RU" sz="2000" dirty="0" smtClean="0"/>
              <a:t>суд</a:t>
            </a:r>
            <a:endParaRPr lang="ru-RU" sz="2000" dirty="0"/>
          </a:p>
        </p:txBody>
      </p:sp>
      <p:sp>
        <p:nvSpPr>
          <p:cNvPr id="2" name="Прямоугольник 1"/>
          <p:cNvSpPr/>
          <p:nvPr/>
        </p:nvSpPr>
        <p:spPr>
          <a:xfrm>
            <a:off x="179512" y="2708920"/>
            <a:ext cx="7632848" cy="461665"/>
          </a:xfrm>
          <a:prstGeom prst="rect">
            <a:avLst/>
          </a:prstGeom>
        </p:spPr>
        <p:txBody>
          <a:bodyPr wrap="square">
            <a:spAutoFit/>
          </a:bodyPr>
          <a:lstStyle/>
          <a:p>
            <a:pPr>
              <a:defRPr sz="7000" b="1" cap="all">
                <a:solidFill>
                  <a:srgbClr val="253957"/>
                </a:solidFill>
                <a:latin typeface="+mn-lt"/>
                <a:ea typeface="+mn-ea"/>
                <a:cs typeface="+mn-cs"/>
                <a:sym typeface="Arial Narrow"/>
              </a:defRPr>
            </a:pPr>
            <a:r>
              <a:rPr lang="ru-RU" sz="2400" dirty="0"/>
              <a:t>Система </a:t>
            </a:r>
            <a:r>
              <a:rPr lang="ru-RU" sz="2400" dirty="0" smtClean="0"/>
              <a:t>санкций</a:t>
            </a:r>
            <a:endParaRPr lang="ru-RU" sz="2400" dirty="0"/>
          </a:p>
        </p:txBody>
      </p:sp>
      <p:sp>
        <p:nvSpPr>
          <p:cNvPr id="3" name="Прямоугольник 2"/>
          <p:cNvSpPr/>
          <p:nvPr/>
        </p:nvSpPr>
        <p:spPr>
          <a:xfrm>
            <a:off x="302782" y="3138330"/>
            <a:ext cx="8229658" cy="4157548"/>
          </a:xfrm>
          <a:prstGeom prst="rect">
            <a:avLst/>
          </a:prstGeom>
        </p:spPr>
        <p:txBody>
          <a:bodyPr wrap="square">
            <a:spAutoFit/>
          </a:bodyPr>
          <a:lstStyle/>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r>
              <a:rPr lang="ru-RU" sz="2000" dirty="0">
                <a:latin typeface="Times New Roman" panose="02020603050405020304" pitchFamily="18" charset="0"/>
                <a:cs typeface="Times New Roman" panose="02020603050405020304" pitchFamily="18" charset="0"/>
              </a:rPr>
              <a:t>Административная, гражданская и уголовная </a:t>
            </a:r>
            <a:r>
              <a:rPr lang="ru-RU" sz="2000" dirty="0" smtClean="0">
                <a:latin typeface="Times New Roman" panose="02020603050405020304" pitchFamily="18" charset="0"/>
                <a:cs typeface="Times New Roman" panose="02020603050405020304" pitchFamily="18" charset="0"/>
              </a:rPr>
              <a:t>ответственность</a:t>
            </a:r>
          </a:p>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r>
              <a:rPr lang="ru-RU" sz="2000" dirty="0"/>
              <a:t>До 15% оборота на затронутом рынке, но не более 4 (3)% от оборота компании </a:t>
            </a:r>
            <a:endParaRPr lang="ru-RU" sz="2000" dirty="0" smtClean="0"/>
          </a:p>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r>
              <a:rPr lang="ru-RU" sz="2000" dirty="0" smtClean="0"/>
              <a:t> </a:t>
            </a:r>
            <a:r>
              <a:rPr lang="ru-RU" sz="2000" dirty="0"/>
              <a:t>Уголовные санкции – суд (до 7 лет + дисквалификация), но инициатива </a:t>
            </a:r>
            <a:r>
              <a:rPr lang="ru-RU" sz="2000" dirty="0" smtClean="0"/>
              <a:t>прокуратуры</a:t>
            </a:r>
          </a:p>
          <a:p>
            <a:pPr>
              <a:spcBef>
                <a:spcPts val="1050"/>
              </a:spcBef>
              <a:buSzPct val="100000"/>
              <a:defRPr sz="2800">
                <a:solidFill>
                  <a:srgbClr val="253957"/>
                </a:solidFill>
                <a:latin typeface="+mn-lt"/>
                <a:ea typeface="+mn-ea"/>
                <a:cs typeface="+mn-cs"/>
                <a:sym typeface="Arial Narrow"/>
              </a:defRPr>
            </a:pPr>
            <a:endParaRPr lang="ru-RU" sz="2000" dirty="0"/>
          </a:p>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endParaRPr lang="ru-RU" sz="2000" dirty="0"/>
          </a:p>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endParaRPr lang="ru-RU" sz="2000" dirty="0"/>
          </a:p>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endParaRPr lang="ru-RU" sz="2000" dirty="0" smtClean="0">
              <a:latin typeface="Times New Roman" panose="02020603050405020304" pitchFamily="18" charset="0"/>
              <a:cs typeface="Times New Roman" panose="02020603050405020304" pitchFamily="18" charset="0"/>
            </a:endParaRPr>
          </a:p>
          <a:p>
            <a:pPr marL="257175" indent="-257175">
              <a:spcBef>
                <a:spcPts val="1050"/>
              </a:spcBef>
              <a:buSzPct val="100000"/>
              <a:buFont typeface="Arial" pitchFamily="34" charset="0"/>
              <a:buChar char="•"/>
              <a:defRPr sz="2800">
                <a:solidFill>
                  <a:srgbClr val="253957"/>
                </a:solidFill>
                <a:latin typeface="+mn-lt"/>
                <a:ea typeface="+mn-ea"/>
                <a:cs typeface="+mn-cs"/>
                <a:sym typeface="Arial Narrow"/>
              </a:defRPr>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644915"/>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44657" y="188640"/>
            <a:ext cx="8187783" cy="461665"/>
          </a:xfrm>
          <a:prstGeom prst="rect">
            <a:avLst/>
          </a:prstGeom>
        </p:spPr>
        <p:txBody>
          <a:bodyPr wrap="square">
            <a:spAutoFit/>
          </a:bodyPr>
          <a:lstStyle/>
          <a:p>
            <a:r>
              <a:rPr lang="ru-RU" sz="2400" dirty="0" smtClean="0">
                <a:solidFill>
                  <a:schemeClr val="tx2"/>
                </a:solidFill>
                <a:latin typeface="Times New Roman" panose="02020603050405020304" pitchFamily="18" charset="0"/>
                <a:cs typeface="Times New Roman" panose="02020603050405020304" pitchFamily="18" charset="0"/>
              </a:rPr>
              <a:t>Предписание, Предупреждение </a:t>
            </a:r>
            <a:r>
              <a:rPr lang="ru-RU" sz="2400" dirty="0">
                <a:solidFill>
                  <a:schemeClr val="tx2"/>
                </a:solidFill>
                <a:latin typeface="Times New Roman" panose="02020603050405020304" pitchFamily="18" charset="0"/>
                <a:cs typeface="Times New Roman" panose="02020603050405020304" pitchFamily="18" charset="0"/>
              </a:rPr>
              <a:t>и </a:t>
            </a:r>
            <a:r>
              <a:rPr lang="ru-RU" sz="2400" dirty="0" smtClean="0">
                <a:solidFill>
                  <a:schemeClr val="tx2"/>
                </a:solidFill>
                <a:latin typeface="Times New Roman" panose="02020603050405020304" pitchFamily="18" charset="0"/>
                <a:cs typeface="Times New Roman" panose="02020603050405020304" pitchFamily="18" charset="0"/>
              </a:rPr>
              <a:t>Предостережение</a:t>
            </a:r>
            <a:endParaRPr lang="ru-RU" sz="2400" dirty="0">
              <a:solidFill>
                <a:schemeClr val="tx2"/>
              </a:solidFill>
            </a:endParaRPr>
          </a:p>
        </p:txBody>
      </p:sp>
      <p:sp>
        <p:nvSpPr>
          <p:cNvPr id="4" name="Прямоугольник 3"/>
          <p:cNvSpPr/>
          <p:nvPr/>
        </p:nvSpPr>
        <p:spPr>
          <a:xfrm>
            <a:off x="251519" y="908720"/>
            <a:ext cx="8280921" cy="4224170"/>
          </a:xfrm>
          <a:prstGeom prst="rect">
            <a:avLst/>
          </a:prstGeom>
        </p:spPr>
        <p:txBody>
          <a:bodyPr wrap="square">
            <a:spAutoFit/>
          </a:bodyPr>
          <a:lstStyle/>
          <a:p>
            <a:pPr algn="just">
              <a:lnSpc>
                <a:spcPct val="107000"/>
              </a:lnSpc>
              <a:spcAft>
                <a:spcPts val="800"/>
              </a:spcAft>
            </a:pPr>
            <a:r>
              <a:rPr lang="ru-RU" sz="1600" dirty="0" smtClean="0">
                <a:solidFill>
                  <a:srgbClr val="262626"/>
                </a:solidFill>
                <a:latin typeface="Times New Roman" panose="02020603050405020304" pitchFamily="18" charset="0"/>
                <a:ea typeface="Calibri" panose="020F0502020204030204" pitchFamily="34" charset="0"/>
                <a:cs typeface="Times New Roman" panose="02020603050405020304" pitchFamily="18" charset="0"/>
              </a:rPr>
              <a:t> </a:t>
            </a:r>
            <a:r>
              <a:rPr lang="ru-RU" sz="16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2012 </a:t>
            </a:r>
            <a:r>
              <a:rPr lang="ru-RU" sz="16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год. </a:t>
            </a:r>
            <a:r>
              <a:rPr lang="ru-RU"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П</a:t>
            </a:r>
            <a:r>
              <a:rPr lang="ru-RU" b="1"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редупреждение</a:t>
            </a:r>
            <a:r>
              <a:rPr lang="ru-RU" sz="16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ru-RU" sz="1600"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как способ быстрого устранения правонарушений</a:t>
            </a:r>
            <a:r>
              <a:rPr lang="ru-RU" sz="16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(Федеральный закон от 6 декабря 2011 г. № 401-ФЗ "</a:t>
            </a:r>
            <a:r>
              <a:rPr lang="ru-RU" sz="16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hlinkClick r:id="rId3"/>
              </a:rPr>
              <a:t>О внесении изменений в Федеральный закон "О защите конкуренции" и отдельные законодательные акты Российской Федерации</a:t>
            </a:r>
            <a:r>
              <a:rPr lang="ru-RU" sz="16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ru-RU" sz="1600" dirty="0" smtClean="0">
                <a:solidFill>
                  <a:schemeClr val="tx2"/>
                </a:solidFill>
                <a:latin typeface="Times New Roman" panose="02020603050405020304" pitchFamily="18" charset="0"/>
                <a:cs typeface="Times New Roman" panose="02020603050405020304" pitchFamily="18" charset="0"/>
              </a:rPr>
              <a:t>Выдаются </a:t>
            </a:r>
            <a:r>
              <a:rPr lang="ru-RU" sz="1600" dirty="0">
                <a:solidFill>
                  <a:schemeClr val="tx2"/>
                </a:solidFill>
                <a:latin typeface="Times New Roman" panose="02020603050405020304" pitchFamily="18" charset="0"/>
                <a:cs typeface="Times New Roman" panose="02020603050405020304" pitchFamily="18" charset="0"/>
              </a:rPr>
              <a:t>предупреждения </a:t>
            </a:r>
            <a:r>
              <a:rPr lang="ru-RU" sz="1600" dirty="0" smtClean="0">
                <a:solidFill>
                  <a:schemeClr val="tx2"/>
                </a:solidFill>
                <a:latin typeface="Times New Roman" panose="02020603050405020304" pitchFamily="18" charset="0"/>
                <a:cs typeface="Times New Roman" panose="02020603050405020304" pitchFamily="18" charset="0"/>
              </a:rPr>
              <a:t> с целью прекращения </a:t>
            </a:r>
            <a:r>
              <a:rPr lang="ru-RU" sz="1600" dirty="0">
                <a:solidFill>
                  <a:schemeClr val="tx2"/>
                </a:solidFill>
                <a:latin typeface="Times New Roman" panose="02020603050405020304" pitchFamily="18" charset="0"/>
                <a:cs typeface="Times New Roman" panose="02020603050405020304" pitchFamily="18" charset="0"/>
              </a:rPr>
              <a:t>действий (</a:t>
            </a:r>
            <a:r>
              <a:rPr lang="ru-RU" sz="1600" dirty="0" smtClean="0">
                <a:solidFill>
                  <a:schemeClr val="tx2"/>
                </a:solidFill>
                <a:latin typeface="Times New Roman" panose="02020603050405020304" pitchFamily="18" charset="0"/>
                <a:cs typeface="Times New Roman" panose="02020603050405020304" pitchFamily="18" charset="0"/>
              </a:rPr>
              <a:t>бездействий), </a:t>
            </a:r>
            <a:r>
              <a:rPr lang="ru-RU" sz="1600" dirty="0">
                <a:solidFill>
                  <a:schemeClr val="tx2"/>
                </a:solidFill>
                <a:latin typeface="Times New Roman" panose="02020603050405020304" pitchFamily="18" charset="0"/>
                <a:cs typeface="Times New Roman" panose="02020603050405020304" pitchFamily="18" charset="0"/>
              </a:rPr>
              <a:t>которые содержат признаки нарушения антимонопольного законодательства (</a:t>
            </a:r>
            <a:r>
              <a:rPr lang="ru-RU" sz="1600" i="1" dirty="0">
                <a:solidFill>
                  <a:schemeClr val="tx2"/>
                </a:solidFill>
                <a:latin typeface="Times New Roman" panose="02020603050405020304" pitchFamily="18" charset="0"/>
                <a:cs typeface="Times New Roman" panose="02020603050405020304" pitchFamily="18" charset="0"/>
              </a:rPr>
              <a:t>то есть мера применяется по факту выявления </a:t>
            </a:r>
            <a:r>
              <a:rPr lang="ru-RU" sz="1600" i="1" dirty="0" err="1">
                <a:solidFill>
                  <a:schemeClr val="tx2"/>
                </a:solidFill>
                <a:latin typeface="Times New Roman" panose="02020603050405020304" pitchFamily="18" charset="0"/>
                <a:cs typeface="Times New Roman" panose="02020603050405020304" pitchFamily="18" charset="0"/>
              </a:rPr>
              <a:t>антиконкурентного</a:t>
            </a:r>
            <a:r>
              <a:rPr lang="ru-RU" sz="1600" i="1" dirty="0">
                <a:solidFill>
                  <a:schemeClr val="tx2"/>
                </a:solidFill>
                <a:latin typeface="Times New Roman" panose="02020603050405020304" pitchFamily="18" charset="0"/>
                <a:cs typeface="Times New Roman" panose="02020603050405020304" pitchFamily="18" charset="0"/>
              </a:rPr>
              <a:t> поведения</a:t>
            </a:r>
            <a:r>
              <a:rPr lang="ru-RU" sz="1600" dirty="0">
                <a:solidFill>
                  <a:schemeClr val="tx2"/>
                </a:solidFill>
                <a:latin typeface="Times New Roman" panose="02020603050405020304" pitchFamily="18" charset="0"/>
                <a:cs typeface="Times New Roman" panose="02020603050405020304" pitchFamily="18" charset="0"/>
              </a:rPr>
              <a:t>)</a:t>
            </a:r>
            <a:endParaRPr lang="ru-RU" sz="16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RU" sz="1600" dirty="0">
                <a:solidFill>
                  <a:schemeClr val="tx2"/>
                </a:solidFill>
                <a:latin typeface="Times New Roman" panose="02020603050405020304" pitchFamily="18" charset="0"/>
                <a:cs typeface="Times New Roman" panose="02020603050405020304" pitchFamily="18" charset="0"/>
              </a:rPr>
              <a:t>В</a:t>
            </a:r>
            <a:r>
              <a:rPr lang="ru-RU" sz="1600" dirty="0" smtClean="0">
                <a:solidFill>
                  <a:schemeClr val="tx2"/>
                </a:solidFill>
                <a:latin typeface="Times New Roman" panose="02020603050405020304" pitchFamily="18" charset="0"/>
                <a:cs typeface="Times New Roman" panose="02020603050405020304" pitchFamily="18" charset="0"/>
              </a:rPr>
              <a:t>ыдаются </a:t>
            </a:r>
            <a:r>
              <a:rPr lang="ru-RU" sz="1600" dirty="0">
                <a:solidFill>
                  <a:schemeClr val="tx2"/>
                </a:solidFill>
                <a:latin typeface="Times New Roman" panose="02020603050405020304" pitchFamily="18" charset="0"/>
                <a:cs typeface="Times New Roman" panose="02020603050405020304" pitchFamily="18" charset="0"/>
              </a:rPr>
              <a:t>компаниям, злоупотребляющим своим доминирующим положением, а также в случае споров между хозяйствующими субъектами, если речь идет об отказе или уклонении от заключения договора либо о навязывании невыгодных условий</a:t>
            </a:r>
            <a:r>
              <a:rPr lang="ru-RU" sz="1600" dirty="0" smtClean="0">
                <a:solidFill>
                  <a:schemeClr val="tx2"/>
                </a:solidFill>
                <a:latin typeface="Times New Roman" panose="02020603050405020304" pitchFamily="18" charset="0"/>
                <a:cs typeface="Times New Roman" panose="02020603050405020304" pitchFamily="18" charset="0"/>
              </a:rPr>
              <a:t>. </a:t>
            </a:r>
          </a:p>
          <a:p>
            <a:pPr algn="just">
              <a:lnSpc>
                <a:spcPct val="107000"/>
              </a:lnSpc>
              <a:spcAft>
                <a:spcPts val="800"/>
              </a:spcAft>
            </a:pPr>
            <a:r>
              <a:rPr lang="ru-RU" sz="1600" dirty="0" smtClean="0">
                <a:solidFill>
                  <a:schemeClr val="tx2"/>
                </a:solidFill>
                <a:latin typeface="Times New Roman" panose="02020603050405020304" pitchFamily="18" charset="0"/>
                <a:cs typeface="Times New Roman" panose="02020603050405020304" pitchFamily="18" charset="0"/>
              </a:rPr>
              <a:t>Выполнение предупреждения в установленный срок – освобождение от административной ответственности</a:t>
            </a:r>
          </a:p>
          <a:p>
            <a:pPr algn="just">
              <a:lnSpc>
                <a:spcPct val="107000"/>
              </a:lnSpc>
              <a:spcAft>
                <a:spcPts val="800"/>
              </a:spcAft>
            </a:pPr>
            <a:r>
              <a:rPr lang="ru-RU" sz="1600" b="1" dirty="0">
                <a:solidFill>
                  <a:srgbClr val="FF0000"/>
                </a:solidFill>
              </a:rPr>
              <a:t>За год применения данного механизма отметилось снижение количества возбуждаемых дел, при этом 3/4 из выданных предупреждений исполнены в </a:t>
            </a:r>
            <a:r>
              <a:rPr lang="ru-RU" sz="1600" b="1" dirty="0" err="1">
                <a:solidFill>
                  <a:srgbClr val="FF0000"/>
                </a:solidFill>
              </a:rPr>
              <a:t>установленныи</a:t>
            </a:r>
            <a:r>
              <a:rPr lang="ru-RU" sz="1600" b="1" dirty="0">
                <a:solidFill>
                  <a:srgbClr val="FF0000"/>
                </a:solidFill>
              </a:rPr>
              <a:t>̆ срок. </a:t>
            </a:r>
            <a:endParaRPr lang="ru-RU" sz="1600" dirty="0" smtClean="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514409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Выводы</a:t>
            </a:r>
            <a:endParaRPr lang="ru-RU" dirty="0"/>
          </a:p>
        </p:txBody>
      </p:sp>
      <p:sp>
        <p:nvSpPr>
          <p:cNvPr id="5" name="Объект 4"/>
          <p:cNvSpPr>
            <a:spLocks noGrp="1"/>
          </p:cNvSpPr>
          <p:nvPr>
            <p:ph idx="1"/>
          </p:nvPr>
        </p:nvSpPr>
        <p:spPr/>
        <p:txBody>
          <a:bodyPr>
            <a:normAutofit/>
          </a:bodyPr>
          <a:lstStyle/>
          <a:p>
            <a:pPr marL="0" indent="0">
              <a:buNone/>
            </a:pPr>
            <a:r>
              <a:rPr lang="ru-RU" sz="2000" dirty="0">
                <a:latin typeface="Times New Roman" panose="02020603050405020304" pitchFamily="18" charset="0"/>
                <a:cs typeface="Times New Roman" panose="02020603050405020304" pitchFamily="18" charset="0"/>
              </a:rPr>
              <a:t>Для компаний важно:</a:t>
            </a:r>
          </a:p>
          <a:p>
            <a:pPr marL="0" indent="0">
              <a:buNone/>
            </a:pPr>
            <a:r>
              <a:rPr lang="ru-RU" sz="2000" dirty="0" smtClean="0">
                <a:latin typeface="Times New Roman" panose="02020603050405020304" pitchFamily="18" charset="0"/>
                <a:cs typeface="Times New Roman" panose="02020603050405020304" pitchFamily="18" charset="0"/>
              </a:rPr>
              <a:t>- уметь </a:t>
            </a:r>
            <a:r>
              <a:rPr lang="ru-RU" sz="2000" dirty="0">
                <a:latin typeface="Times New Roman" panose="02020603050405020304" pitchFamily="18" charset="0"/>
                <a:cs typeface="Times New Roman" panose="02020603050405020304" pitchFamily="18" charset="0"/>
              </a:rPr>
              <a:t>взаимодействовать с ФАС по </a:t>
            </a:r>
            <a:r>
              <a:rPr lang="ru-RU" sz="2000">
                <a:latin typeface="Times New Roman" panose="02020603050405020304" pitchFamily="18" charset="0"/>
                <a:cs typeface="Times New Roman" panose="02020603050405020304" pitchFamily="18" charset="0"/>
              </a:rPr>
              <a:t>поводу </a:t>
            </a:r>
            <a:r>
              <a:rPr lang="ru-RU" sz="2000" smtClean="0">
                <a:latin typeface="Times New Roman" panose="02020603050405020304" pitchFamily="18" charset="0"/>
                <a:cs typeface="Times New Roman" panose="02020603050405020304" pitchFamily="18" charset="0"/>
              </a:rPr>
              <a:t>жалоб;</a:t>
            </a:r>
            <a:endParaRPr lang="ru-RU" sz="2000" dirty="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a:p>
            <a:pPr marL="0" indent="0">
              <a:buNone/>
            </a:pPr>
            <a:r>
              <a:rPr lang="ru-RU" sz="2000" dirty="0" smtClean="0">
                <a:latin typeface="Times New Roman" panose="02020603050405020304" pitchFamily="18" charset="0"/>
                <a:cs typeface="Times New Roman" panose="02020603050405020304" pitchFamily="18" charset="0"/>
              </a:rPr>
              <a:t>- взаимодействовать с экономистами, которые </a:t>
            </a:r>
            <a:r>
              <a:rPr lang="ru-RU" sz="2000" dirty="0">
                <a:latin typeface="Times New Roman" panose="02020603050405020304" pitchFamily="18" charset="0"/>
                <a:cs typeface="Times New Roman" panose="02020603050405020304" pitchFamily="18" charset="0"/>
              </a:rPr>
              <a:t>могут быть </a:t>
            </a:r>
            <a:r>
              <a:rPr lang="ru-RU" sz="2000" dirty="0" smtClean="0">
                <a:latin typeface="Times New Roman" panose="02020603050405020304" pitchFamily="18" charset="0"/>
                <a:cs typeface="Times New Roman" panose="02020603050405020304" pitchFamily="18" charset="0"/>
              </a:rPr>
              <a:t>полезны </a:t>
            </a:r>
            <a:r>
              <a:rPr lang="ru-RU" sz="2000" dirty="0">
                <a:latin typeface="Times New Roman" panose="02020603050405020304" pitchFamily="18" charset="0"/>
                <a:cs typeface="Times New Roman" panose="02020603050405020304" pitchFamily="18" charset="0"/>
              </a:rPr>
              <a:t>в ходе расследования дела в </a:t>
            </a:r>
            <a:r>
              <a:rPr lang="ru-RU" sz="2000" dirty="0" smtClean="0">
                <a:latin typeface="Times New Roman" panose="02020603050405020304" pitchFamily="18" charset="0"/>
                <a:cs typeface="Times New Roman" panose="02020603050405020304" pitchFamily="18" charset="0"/>
              </a:rPr>
              <a:t>ФАС, но </a:t>
            </a:r>
            <a:r>
              <a:rPr lang="ru-RU" sz="2000" dirty="0">
                <a:latin typeface="Times New Roman" panose="02020603050405020304" pitchFamily="18" charset="0"/>
                <a:cs typeface="Times New Roman" panose="02020603050405020304" pitchFamily="18" charset="0"/>
              </a:rPr>
              <a:t>только в кооперации с юристами, представляющими компанию, и специалистами </a:t>
            </a:r>
            <a:r>
              <a:rPr lang="ru-RU" sz="2000" dirty="0" smtClean="0">
                <a:latin typeface="Times New Roman" panose="02020603050405020304" pitchFamily="18" charset="0"/>
                <a:cs typeface="Times New Roman" panose="02020603050405020304" pitchFamily="18" charset="0"/>
              </a:rPr>
              <a:t>компании. </a:t>
            </a:r>
            <a:endParaRPr lang="ru-RU" sz="2000" dirty="0">
              <a:latin typeface="Times New Roman" panose="02020603050405020304" pitchFamily="18" charset="0"/>
              <a:cs typeface="Times New Roman" panose="02020603050405020304" pitchFamily="18" charset="0"/>
            </a:endParaRPr>
          </a:p>
          <a:p>
            <a:pPr marL="0" indent="0">
              <a:buNone/>
            </a:pPr>
            <a:endParaRPr lang="ru-RU" dirty="0" smtClean="0"/>
          </a:p>
        </p:txBody>
      </p:sp>
    </p:spTree>
    <p:extLst>
      <p:ext uri="{BB962C8B-B14F-4D97-AF65-F5344CB8AC3E}">
        <p14:creationId xmlns:p14="http://schemas.microsoft.com/office/powerpoint/2010/main" val="419222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ru-RU" sz="1200" dirty="0">
                <a:solidFill>
                  <a:srgbClr val="003F82"/>
                </a:solidFill>
                <a:latin typeface="Myriad Pro"/>
                <a:ea typeface="ＭＳ Ｐゴシック"/>
                <a:cs typeface="ＭＳ Ｐゴシック"/>
              </a:rPr>
              <a:t>117418, Россия, Москва</a:t>
            </a:r>
            <a:r>
              <a:rPr lang="ru-RU" sz="1200" dirty="0" smtClean="0">
                <a:solidFill>
                  <a:srgbClr val="003F82"/>
                </a:solidFill>
                <a:latin typeface="Myriad Pro"/>
                <a:ea typeface="ＭＳ Ｐゴシック"/>
                <a:cs typeface="ＭＳ Ｐゴシック"/>
              </a:rPr>
              <a:t>, Профсоюзная ул., д. 33, корп. 4</a:t>
            </a:r>
          </a:p>
          <a:p>
            <a:r>
              <a:rPr lang="ru-RU" sz="1200" dirty="0" smtClean="0">
                <a:solidFill>
                  <a:srgbClr val="003F82"/>
                </a:solidFill>
                <a:latin typeface="Myriad Pro"/>
                <a:ea typeface="ＭＳ Ｐゴシック"/>
                <a:cs typeface="ＭＳ Ｐゴシック"/>
              </a:rPr>
              <a:t>Тел.: +7 (495) ____________</a:t>
            </a:r>
            <a:endParaRPr lang="en-US" sz="1200" dirty="0" smtClean="0">
              <a:solidFill>
                <a:srgbClr val="003F82"/>
              </a:solidFill>
              <a:latin typeface="Myriad Pro"/>
              <a:ea typeface="ＭＳ Ｐゴシック"/>
              <a:cs typeface="ＭＳ Ｐゴシック"/>
            </a:endParaRPr>
          </a:p>
          <a:p>
            <a:r>
              <a:rPr lang="en-US" sz="1200" dirty="0" smtClean="0">
                <a:solidFill>
                  <a:srgbClr val="003F82"/>
                </a:solidFill>
                <a:latin typeface="Myriad Pro"/>
                <a:ea typeface="ＭＳ Ｐゴシック"/>
                <a:cs typeface="ＭＳ Ｐゴシック"/>
              </a:rPr>
              <a:t>www.gasis.hse.ru</a:t>
            </a:r>
            <a:endParaRPr lang="ru-RU" sz="1200" dirty="0" smtClean="0">
              <a:solidFill>
                <a:srgbClr val="003F82"/>
              </a:solidFill>
              <a:latin typeface="Myriad Pro"/>
              <a:ea typeface="ＭＳ Ｐゴシック"/>
              <a:cs typeface="ＭＳ Ｐゴシック"/>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500</Words>
  <Application>Microsoft Office PowerPoint</Application>
  <PresentationFormat>Экран (4:3)</PresentationFormat>
  <Paragraphs>48</Paragraphs>
  <Slides>7</Slides>
  <Notes>2</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7</vt:i4>
      </vt:variant>
    </vt:vector>
  </HeadingPairs>
  <TitlesOfParts>
    <vt:vector size="16" baseType="lpstr">
      <vt:lpstr>ＭＳ Ｐゴシック</vt:lpstr>
      <vt:lpstr>Arial</vt:lpstr>
      <vt:lpstr>Arial Narrow</vt:lpstr>
      <vt:lpstr>Calibri</vt:lpstr>
      <vt:lpstr>Courier New</vt:lpstr>
      <vt:lpstr>Myriad Pro</vt:lpstr>
      <vt:lpstr>Myriad Pro Semibold</vt:lpstr>
      <vt:lpstr>Times New Roman</vt:lpstr>
      <vt:lpstr>Office Theme</vt:lpstr>
      <vt:lpstr>Структура антимонопольного законодательства и его применение на рынке операторов железнодорожных перевозок</vt:lpstr>
      <vt:lpstr>Что такое закон «О защите конкуренции»? Что является нарушением в соответствии с этим законом?  Для чего этот закон принят и какие обязательства он налагает на компании? </vt:lpstr>
      <vt:lpstr>Доминирующее положение: есть ли оно? </vt:lpstr>
      <vt:lpstr>Презентация PowerPoint</vt:lpstr>
      <vt:lpstr>Презентация PowerPoint</vt:lpstr>
      <vt:lpstr>Выводы</vt:lpstr>
      <vt:lpstr>Презентация PowerPoint</vt:lpstr>
    </vt:vector>
  </TitlesOfParts>
  <Company>hse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Гюзель</cp:lastModifiedBy>
  <cp:revision>29</cp:revision>
  <cp:lastPrinted>2019-10-14T05:18:42Z</cp:lastPrinted>
  <dcterms:created xsi:type="dcterms:W3CDTF">2010-09-30T06:45:29Z</dcterms:created>
  <dcterms:modified xsi:type="dcterms:W3CDTF">2020-01-21T14:05:53Z</dcterms:modified>
</cp:coreProperties>
</file>