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56" r:id="rId2"/>
    <p:sldId id="332" r:id="rId3"/>
    <p:sldId id="334" r:id="rId4"/>
    <p:sldId id="335" r:id="rId5"/>
    <p:sldId id="336" r:id="rId6"/>
    <p:sldId id="338" r:id="rId7"/>
    <p:sldId id="261" r:id="rId8"/>
    <p:sldId id="337" r:id="rId9"/>
    <p:sldId id="263" r:id="rId10"/>
  </p:sldIdLst>
  <p:sldSz cx="13004800" cy="97536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B5FB42"/>
    <a:srgbClr val="FBE1CC"/>
    <a:srgbClr val="C00000"/>
    <a:srgbClr val="262626"/>
    <a:srgbClr val="006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aj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aj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75" autoAdjust="0"/>
    <p:restoredTop sz="96318" autoAdjust="0"/>
  </p:normalViewPr>
  <p:slideViewPr>
    <p:cSldViewPr snapToGrid="0" snapToObjects="1">
      <p:cViewPr varScale="1">
        <p:scale>
          <a:sx n="49" d="100"/>
          <a:sy n="49" d="100"/>
        </p:scale>
        <p:origin x="920" y="64"/>
      </p:cViewPr>
      <p:guideLst>
        <p:guide orient="horz" pos="3072"/>
        <p:guide pos="409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____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ru-RU"/>
        </a:p>
      </c:txPr>
    </c:title>
    <c:autoTitleDeleted val="0"/>
    <c:plotArea>
      <c:layout>
        <c:manualLayout>
          <c:layoutTarget val="inner"/>
          <c:xMode val="edge"/>
          <c:yMode val="edge"/>
          <c:x val="7.800284339457568E-2"/>
          <c:y val="5.496597330905701E-2"/>
          <c:w val="0.8914416010498688"/>
          <c:h val="0.8159835220636652"/>
        </c:manualLayout>
      </c:layout>
      <c:barChart>
        <c:barDir val="col"/>
        <c:grouping val="clustered"/>
        <c:varyColors val="0"/>
        <c:ser>
          <c:idx val="0"/>
          <c:order val="0"/>
          <c:tx>
            <c:strRef>
              <c:f>Лист6!$B$1</c:f>
              <c:strCache>
                <c:ptCount val="1"/>
              </c:strCache>
            </c:strRef>
          </c:tx>
          <c:spPr>
            <a:solidFill>
              <a:schemeClr val="accent1">
                <a:lumMod val="40000"/>
                <a:lumOff val="60000"/>
              </a:schemeClr>
            </a:solidFill>
            <a:ln>
              <a:noFill/>
            </a:ln>
            <a:effectLst/>
          </c:spPr>
          <c:invertIfNegative val="0"/>
          <c:dPt>
            <c:idx val="9"/>
            <c:invertIfNegative val="0"/>
            <c:bubble3D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01-921F-4FE4-B193-F337A055BC8A}"/>
              </c:ext>
            </c:extLst>
          </c:dPt>
          <c:dPt>
            <c:idx val="10"/>
            <c:invertIfNegative val="0"/>
            <c:bubble3D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03-921F-4FE4-B193-F337A055BC8A}"/>
              </c:ext>
            </c:extLst>
          </c:dPt>
          <c:dPt>
            <c:idx val="11"/>
            <c:invertIfNegative val="0"/>
            <c:bubble3D val="0"/>
            <c:spPr>
              <a:solidFill>
                <a:schemeClr val="accent1">
                  <a:lumMod val="20000"/>
                  <a:lumOff val="80000"/>
                </a:schemeClr>
              </a:solidFill>
              <a:ln>
                <a:noFill/>
              </a:ln>
              <a:effectLst/>
            </c:spPr>
            <c:extLst xmlns:c16r2="http://schemas.microsoft.com/office/drawing/2015/06/chart">
              <c:ext xmlns:c16="http://schemas.microsoft.com/office/drawing/2014/chart" uri="{C3380CC4-5D6E-409C-BE32-E72D297353CC}">
                <c16:uniqueId val="{00000005-921F-4FE4-B193-F337A055BC8A}"/>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ru-RU"/>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Лист6!$A$2:$A$13</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Лист6!$B$2:$B$13</c:f>
              <c:numCache>
                <c:formatCode>0.0</c:formatCode>
                <c:ptCount val="12"/>
                <c:pt idx="0">
                  <c:v>31</c:v>
                </c:pt>
                <c:pt idx="1">
                  <c:v>21</c:v>
                </c:pt>
                <c:pt idx="2">
                  <c:v>28</c:v>
                </c:pt>
                <c:pt idx="3" formatCode="General">
                  <c:v>32.1</c:v>
                </c:pt>
                <c:pt idx="4">
                  <c:v>34</c:v>
                </c:pt>
                <c:pt idx="5" formatCode="General">
                  <c:v>34.5</c:v>
                </c:pt>
                <c:pt idx="6" formatCode="General">
                  <c:v>29.3</c:v>
                </c:pt>
                <c:pt idx="7" formatCode="General">
                  <c:v>17.399999999999999</c:v>
                </c:pt>
                <c:pt idx="8">
                  <c:v>17</c:v>
                </c:pt>
                <c:pt idx="9" formatCode="General">
                  <c:v>21.8</c:v>
                </c:pt>
                <c:pt idx="10" formatCode="General">
                  <c:v>22.6</c:v>
                </c:pt>
                <c:pt idx="11" formatCode="General">
                  <c:v>24.5</c:v>
                </c:pt>
              </c:numCache>
            </c:numRef>
          </c:val>
          <c:extLst xmlns:c16r2="http://schemas.microsoft.com/office/drawing/2015/06/chart">
            <c:ext xmlns:c16="http://schemas.microsoft.com/office/drawing/2014/chart" uri="{C3380CC4-5D6E-409C-BE32-E72D297353CC}">
              <c16:uniqueId val="{00000006-921F-4FE4-B193-F337A055BC8A}"/>
            </c:ext>
          </c:extLst>
        </c:ser>
        <c:dLbls>
          <c:showLegendKey val="0"/>
          <c:showVal val="0"/>
          <c:showCatName val="0"/>
          <c:showSerName val="0"/>
          <c:showPercent val="0"/>
          <c:showBubbleSize val="0"/>
        </c:dLbls>
        <c:gapWidth val="34"/>
        <c:overlap val="-29"/>
        <c:axId val="-830019664"/>
        <c:axId val="-830020752"/>
      </c:barChart>
      <c:catAx>
        <c:axId val="-83001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830020752"/>
        <c:crosses val="autoZero"/>
        <c:auto val="1"/>
        <c:lblAlgn val="ctr"/>
        <c:lblOffset val="100"/>
        <c:noMultiLvlLbl val="0"/>
      </c:catAx>
      <c:valAx>
        <c:axId val="-83002075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ru-RU"/>
          </a:p>
        </c:txPr>
        <c:crossAx val="-83001966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dirty="0"/>
          </a:p>
        </p:txBody>
      </p:sp>
      <p:sp>
        <p:nvSpPr>
          <p:cNvPr id="3" name="Дата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AFBA2F7-7F9F-4A4C-A6CB-6FC4E36C1CC2}" type="datetimeFigureOut">
              <a:rPr lang="en-GB" smtClean="0"/>
              <a:t>12/04/2021</a:t>
            </a:fld>
            <a:endParaRPr lang="en-GB" dirty="0"/>
          </a:p>
        </p:txBody>
      </p:sp>
      <p:sp>
        <p:nvSpPr>
          <p:cNvPr id="4" name="Нижний колонтитул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dirty="0"/>
          </a:p>
        </p:txBody>
      </p:sp>
      <p:sp>
        <p:nvSpPr>
          <p:cNvPr id="5" name="Номер слайда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5F25644C-1086-4424-A328-F2DB303A72FD}" type="slidenum">
              <a:rPr lang="en-GB" smtClean="0"/>
              <a:t>‹#›</a:t>
            </a:fld>
            <a:endParaRPr lang="en-GB" dirty="0"/>
          </a:p>
        </p:txBody>
      </p:sp>
    </p:spTree>
    <p:extLst>
      <p:ext uri="{BB962C8B-B14F-4D97-AF65-F5344CB8AC3E}">
        <p14:creationId xmlns:p14="http://schemas.microsoft.com/office/powerpoint/2010/main" val="371354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5" name="Shape 115"/>
          <p:cNvSpPr>
            <a:spLocks noGrp="1" noRot="1" noChangeAspect="1"/>
          </p:cNvSpPr>
          <p:nvPr>
            <p:ph type="sldImg"/>
          </p:nvPr>
        </p:nvSpPr>
        <p:spPr>
          <a:xfrm>
            <a:off x="917575" y="744538"/>
            <a:ext cx="4962525" cy="3722687"/>
          </a:xfrm>
          <a:prstGeom prst="rect">
            <a:avLst/>
          </a:prstGeom>
        </p:spPr>
        <p:txBody>
          <a:bodyPr/>
          <a:lstStyle/>
          <a:p>
            <a:endParaRPr dirty="0"/>
          </a:p>
        </p:txBody>
      </p:sp>
      <p:sp>
        <p:nvSpPr>
          <p:cNvPr id="116" name="Shape 116"/>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1265514005"/>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Заголовок и подзаголовок">
    <p:spTree>
      <p:nvGrpSpPr>
        <p:cNvPr id="1" name=""/>
        <p:cNvGrpSpPr/>
        <p:nvPr/>
      </p:nvGrpSpPr>
      <p:grpSpPr>
        <a:xfrm>
          <a:off x="0" y="0"/>
          <a:ext cx="0" cy="0"/>
          <a:chOff x="0" y="0"/>
          <a:chExt cx="0" cy="0"/>
        </a:xfrm>
      </p:grpSpPr>
      <p:sp>
        <p:nvSpPr>
          <p:cNvPr id="11" name="Прямоугольник"/>
          <p:cNvSpPr/>
          <p:nvPr/>
        </p:nvSpPr>
        <p:spPr>
          <a:xfrm>
            <a:off x="4061866" y="-135186"/>
            <a:ext cx="9121280" cy="10023972"/>
          </a:xfrm>
          <a:prstGeom prst="rect">
            <a:avLst/>
          </a:prstGeom>
          <a:solidFill>
            <a:srgbClr val="FFFFFF"/>
          </a:solidFill>
          <a:ln w="12700">
            <a:miter lim="400000"/>
          </a:ln>
        </p:spPr>
        <p:txBody>
          <a:bodyPr lIns="50800" tIns="50800" rIns="50800" bIns="50800" anchor="ctr"/>
          <a:lstStyle/>
          <a:p>
            <a:pPr>
              <a:defRPr sz="2400">
                <a:solidFill>
                  <a:srgbClr val="FFFFFF"/>
                </a:solidFill>
              </a:defRPr>
            </a:pPr>
            <a:endParaRPr dirty="0"/>
          </a:p>
        </p:txBody>
      </p:sp>
      <p:sp>
        <p:nvSpPr>
          <p:cNvPr id="12"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Цитата">
    <p:bg>
      <p:bgPr>
        <a:solidFill>
          <a:srgbClr val="FFFFFF"/>
        </a:solidFill>
        <a:effectLst/>
      </p:bgPr>
    </p:bg>
    <p:spTree>
      <p:nvGrpSpPr>
        <p:cNvPr id="1" name=""/>
        <p:cNvGrpSpPr/>
        <p:nvPr/>
      </p:nvGrpSpPr>
      <p:grpSpPr>
        <a:xfrm>
          <a:off x="0" y="0"/>
          <a:ext cx="0" cy="0"/>
          <a:chOff x="0" y="0"/>
          <a:chExt cx="0" cy="0"/>
        </a:xfrm>
      </p:grpSpPr>
      <p:sp>
        <p:nvSpPr>
          <p:cNvPr id="92" name="–Иван Арсентьев"/>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–Иван Арсентьев</a:t>
            </a:r>
          </a:p>
        </p:txBody>
      </p:sp>
      <p:sp>
        <p:nvSpPr>
          <p:cNvPr id="93" name="«Место ввода цитаты»."/>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«Место ввода цитаты».</a:t>
            </a:r>
          </a:p>
        </p:txBody>
      </p:sp>
      <p:sp>
        <p:nvSpPr>
          <p:cNvPr id="94"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Фото">
    <p:bg>
      <p:bgPr>
        <a:solidFill>
          <a:srgbClr val="FFFFFF"/>
        </a:solidFill>
        <a:effectLst/>
      </p:bgPr>
    </p:bg>
    <p:spTree>
      <p:nvGrpSpPr>
        <p:cNvPr id="1" name=""/>
        <p:cNvGrpSpPr/>
        <p:nvPr/>
      </p:nvGrpSpPr>
      <p:grpSpPr>
        <a:xfrm>
          <a:off x="0" y="0"/>
          <a:ext cx="0" cy="0"/>
          <a:chOff x="0" y="0"/>
          <a:chExt cx="0" cy="0"/>
        </a:xfrm>
      </p:grpSpPr>
      <p:sp>
        <p:nvSpPr>
          <p:cNvPr id="101" name="Изображение"/>
          <p:cNvSpPr>
            <a:spLocks noGrp="1"/>
          </p:cNvSpPr>
          <p:nvPr>
            <p:ph type="pic" idx="13"/>
          </p:nvPr>
        </p:nvSpPr>
        <p:spPr>
          <a:xfrm>
            <a:off x="0" y="0"/>
            <a:ext cx="13004800" cy="9753600"/>
          </a:xfrm>
          <a:prstGeom prst="rect">
            <a:avLst/>
          </a:prstGeom>
        </p:spPr>
        <p:txBody>
          <a:bodyPr lIns="91439" tIns="45719" rIns="91439" bIns="45719" anchor="t">
            <a:noAutofit/>
          </a:bodyPr>
          <a:lstStyle/>
          <a:p>
            <a:endParaRPr dirty="0"/>
          </a:p>
        </p:txBody>
      </p:sp>
      <p:sp>
        <p:nvSpPr>
          <p:cNvPr id="102"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Пустой">
    <p:bg>
      <p:bgPr>
        <a:solidFill>
          <a:srgbClr val="FFFFFF"/>
        </a:solidFill>
        <a:effectLst/>
      </p:bgPr>
    </p:bg>
    <p:spTree>
      <p:nvGrpSpPr>
        <p:cNvPr id="1" name=""/>
        <p:cNvGrpSpPr/>
        <p:nvPr/>
      </p:nvGrpSpPr>
      <p:grpSpPr>
        <a:xfrm>
          <a:off x="0" y="0"/>
          <a:ext cx="0" cy="0"/>
          <a:chOff x="0" y="0"/>
          <a:chExt cx="0" cy="0"/>
        </a:xfrm>
      </p:grpSpPr>
      <p:sp>
        <p:nvSpPr>
          <p:cNvPr id="109"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Фото — горизонтально">
    <p:bg>
      <p:bgPr>
        <a:solidFill>
          <a:srgbClr val="FFFFFF"/>
        </a:solidFill>
        <a:effectLst/>
      </p:bgPr>
    </p:bg>
    <p:spTree>
      <p:nvGrpSpPr>
        <p:cNvPr id="1" name=""/>
        <p:cNvGrpSpPr/>
        <p:nvPr/>
      </p:nvGrpSpPr>
      <p:grpSpPr>
        <a:xfrm>
          <a:off x="0" y="0"/>
          <a:ext cx="0" cy="0"/>
          <a:chOff x="0" y="0"/>
          <a:chExt cx="0" cy="0"/>
        </a:xfrm>
      </p:grpSpPr>
      <p:sp>
        <p:nvSpPr>
          <p:cNvPr id="19" name="Изображение"/>
          <p:cNvSpPr>
            <a:spLocks noGrp="1"/>
          </p:cNvSpPr>
          <p:nvPr>
            <p:ph type="pic" idx="13"/>
          </p:nvPr>
        </p:nvSpPr>
        <p:spPr>
          <a:xfrm>
            <a:off x="1606550" y="635000"/>
            <a:ext cx="9779000" cy="5918200"/>
          </a:xfrm>
          <a:prstGeom prst="rect">
            <a:avLst/>
          </a:prstGeom>
        </p:spPr>
        <p:txBody>
          <a:bodyPr lIns="91439" tIns="45719" rIns="91439" bIns="45719" anchor="t">
            <a:noAutofit/>
          </a:bodyPr>
          <a:lstStyle/>
          <a:p>
            <a:endParaRPr dirty="0"/>
          </a:p>
        </p:txBody>
      </p:sp>
      <p:sp>
        <p:nvSpPr>
          <p:cNvPr id="20" name="Текст заголовка"/>
          <p:cNvSpPr txBox="1">
            <a:spLocks noGrp="1"/>
          </p:cNvSpPr>
          <p:nvPr>
            <p:ph type="title"/>
          </p:nvPr>
        </p:nvSpPr>
        <p:spPr>
          <a:xfrm>
            <a:off x="1270000" y="6718300"/>
            <a:ext cx="10464800" cy="1422400"/>
          </a:xfrm>
          <a:prstGeom prst="rect">
            <a:avLst/>
          </a:prstGeom>
        </p:spPr>
        <p:txBody>
          <a:bodyPr anchor="b"/>
          <a:lstStyle/>
          <a:p>
            <a:r>
              <a:t>Текст заголовка</a:t>
            </a:r>
          </a:p>
        </p:txBody>
      </p:sp>
      <p:sp>
        <p:nvSpPr>
          <p:cNvPr id="21" name="Уровень текста 1…"/>
          <p:cNvSpPr txBox="1">
            <a:spLocks noGrp="1"/>
          </p:cNvSpPr>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22" name="Номер слайда"/>
          <p:cNvSpPr txBox="1">
            <a:spLocks noGrp="1"/>
          </p:cNvSpPr>
          <p:nvPr>
            <p:ph type="sldNum" sz="quarter" idx="2"/>
          </p:nvPr>
        </p:nvSpPr>
        <p:spPr>
          <a:xfrm>
            <a:off x="6311798" y="9245600"/>
            <a:ext cx="368504" cy="381000"/>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Заголовок — по центру">
    <p:bg>
      <p:bgPr>
        <a:solidFill>
          <a:srgbClr val="FFFFFF"/>
        </a:solidFill>
        <a:effectLst/>
      </p:bgPr>
    </p:bg>
    <p:spTree>
      <p:nvGrpSpPr>
        <p:cNvPr id="1" name=""/>
        <p:cNvGrpSpPr/>
        <p:nvPr/>
      </p:nvGrpSpPr>
      <p:grpSpPr>
        <a:xfrm>
          <a:off x="0" y="0"/>
          <a:ext cx="0" cy="0"/>
          <a:chOff x="0" y="0"/>
          <a:chExt cx="0" cy="0"/>
        </a:xfrm>
      </p:grpSpPr>
      <p:sp>
        <p:nvSpPr>
          <p:cNvPr id="29" name="Текст заголовка"/>
          <p:cNvSpPr txBox="1">
            <a:spLocks noGrp="1"/>
          </p:cNvSpPr>
          <p:nvPr>
            <p:ph type="title"/>
          </p:nvPr>
        </p:nvSpPr>
        <p:spPr>
          <a:xfrm>
            <a:off x="1270000" y="3225800"/>
            <a:ext cx="10464800" cy="3302000"/>
          </a:xfrm>
          <a:prstGeom prst="rect">
            <a:avLst/>
          </a:prstGeom>
        </p:spPr>
        <p:txBody>
          <a:bodyPr/>
          <a:lstStyle/>
          <a:p>
            <a:r>
              <a:t>Текст заголовка</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Фото — вертикально">
    <p:bg>
      <p:bgPr>
        <a:solidFill>
          <a:srgbClr val="FFFFFF"/>
        </a:solidFill>
        <a:effectLst/>
      </p:bgPr>
    </p:bg>
    <p:spTree>
      <p:nvGrpSpPr>
        <p:cNvPr id="1" name=""/>
        <p:cNvGrpSpPr/>
        <p:nvPr/>
      </p:nvGrpSpPr>
      <p:grpSpPr>
        <a:xfrm>
          <a:off x="0" y="0"/>
          <a:ext cx="0" cy="0"/>
          <a:chOff x="0" y="0"/>
          <a:chExt cx="0" cy="0"/>
        </a:xfrm>
      </p:grpSpPr>
      <p:sp>
        <p:nvSpPr>
          <p:cNvPr id="37" name="Изображение"/>
          <p:cNvSpPr>
            <a:spLocks noGrp="1"/>
          </p:cNvSpPr>
          <p:nvPr>
            <p:ph type="pic" sz="half" idx="13"/>
          </p:nvPr>
        </p:nvSpPr>
        <p:spPr>
          <a:xfrm>
            <a:off x="6718300" y="635000"/>
            <a:ext cx="5334000" cy="8229600"/>
          </a:xfrm>
          <a:prstGeom prst="rect">
            <a:avLst/>
          </a:prstGeom>
        </p:spPr>
        <p:txBody>
          <a:bodyPr lIns="91439" tIns="45719" rIns="91439" bIns="45719" anchor="t">
            <a:noAutofit/>
          </a:bodyPr>
          <a:lstStyle/>
          <a:p>
            <a:endParaRPr dirty="0"/>
          </a:p>
        </p:txBody>
      </p:sp>
      <p:sp>
        <p:nvSpPr>
          <p:cNvPr id="38" name="Текст заголовка"/>
          <p:cNvSpPr txBox="1">
            <a:spLocks noGrp="1"/>
          </p:cNvSpPr>
          <p:nvPr>
            <p:ph type="title"/>
          </p:nvPr>
        </p:nvSpPr>
        <p:spPr>
          <a:xfrm>
            <a:off x="952500" y="635000"/>
            <a:ext cx="5334000" cy="3987800"/>
          </a:xfrm>
          <a:prstGeom prst="rect">
            <a:avLst/>
          </a:prstGeom>
        </p:spPr>
        <p:txBody>
          <a:bodyPr anchor="b"/>
          <a:lstStyle>
            <a:lvl1pPr>
              <a:defRPr sz="6000"/>
            </a:lvl1pPr>
          </a:lstStyle>
          <a:p>
            <a:r>
              <a:t>Текст заголовка</a:t>
            </a:r>
          </a:p>
        </p:txBody>
      </p:sp>
      <p:sp>
        <p:nvSpPr>
          <p:cNvPr id="39" name="Уровень текста 1…"/>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0"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Заголовок — вверху">
    <p:spTree>
      <p:nvGrpSpPr>
        <p:cNvPr id="1" name=""/>
        <p:cNvGrpSpPr/>
        <p:nvPr/>
      </p:nvGrpSpPr>
      <p:grpSpPr>
        <a:xfrm>
          <a:off x="0" y="0"/>
          <a:ext cx="0" cy="0"/>
          <a:chOff x="0" y="0"/>
          <a:chExt cx="0" cy="0"/>
        </a:xfrm>
      </p:grpSpPr>
      <p:sp>
        <p:nvSpPr>
          <p:cNvPr id="47" name="Текст заголовка"/>
          <p:cNvSpPr txBox="1">
            <a:spLocks noGrp="1"/>
          </p:cNvSpPr>
          <p:nvPr>
            <p:ph type="title"/>
          </p:nvPr>
        </p:nvSpPr>
        <p:spPr>
          <a:prstGeom prst="rect">
            <a:avLst/>
          </a:prstGeom>
        </p:spPr>
        <p:txBody>
          <a:bodyPr/>
          <a:lstStyle/>
          <a:p>
            <a:r>
              <a:t>Текст заголовка</a:t>
            </a:r>
          </a:p>
        </p:txBody>
      </p:sp>
      <p:sp>
        <p:nvSpPr>
          <p:cNvPr id="48"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55" name="Текст заголовка"/>
          <p:cNvSpPr txBox="1">
            <a:spLocks noGrp="1"/>
          </p:cNvSpPr>
          <p:nvPr>
            <p:ph type="title"/>
          </p:nvPr>
        </p:nvSpPr>
        <p:spPr>
          <a:prstGeom prst="rect">
            <a:avLst/>
          </a:prstGeom>
        </p:spPr>
        <p:txBody>
          <a:bodyPr/>
          <a:lstStyle/>
          <a:p>
            <a:r>
              <a:t>Текст заголовка</a:t>
            </a:r>
          </a:p>
        </p:txBody>
      </p:sp>
      <p:sp>
        <p:nvSpPr>
          <p:cNvPr id="56" name="Уровень текста 1…"/>
          <p:cNvSpPr txBox="1">
            <a:spLocks noGrp="1"/>
          </p:cNvSpPr>
          <p:nvPr>
            <p:ph type="body" idx="1"/>
          </p:nvPr>
        </p:nvSpPr>
        <p:spPr>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7"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64" name="Изображение"/>
          <p:cNvSpPr>
            <a:spLocks noGrp="1"/>
          </p:cNvSpPr>
          <p:nvPr>
            <p:ph type="pic" sz="half" idx="13"/>
          </p:nvPr>
        </p:nvSpPr>
        <p:spPr>
          <a:xfrm>
            <a:off x="6718300" y="2603500"/>
            <a:ext cx="5334000" cy="6286500"/>
          </a:xfrm>
          <a:prstGeom prst="rect">
            <a:avLst/>
          </a:prstGeom>
        </p:spPr>
        <p:txBody>
          <a:bodyPr lIns="91439" tIns="45719" rIns="91439" bIns="45719" anchor="t">
            <a:noAutofit/>
          </a:bodyPr>
          <a:lstStyle/>
          <a:p>
            <a:endParaRPr dirty="0"/>
          </a:p>
        </p:txBody>
      </p:sp>
      <p:sp>
        <p:nvSpPr>
          <p:cNvPr id="65" name="Текст заголовка"/>
          <p:cNvSpPr txBox="1">
            <a:spLocks noGrp="1"/>
          </p:cNvSpPr>
          <p:nvPr>
            <p:ph type="title"/>
          </p:nvPr>
        </p:nvSpPr>
        <p:spPr>
          <a:prstGeom prst="rect">
            <a:avLst/>
          </a:prstGeom>
        </p:spPr>
        <p:txBody>
          <a:bodyPr/>
          <a:lstStyle/>
          <a:p>
            <a:r>
              <a:t>Текст заголовка</a:t>
            </a:r>
          </a:p>
        </p:txBody>
      </p:sp>
      <p:sp>
        <p:nvSpPr>
          <p:cNvPr id="66" name="Уровень текста 1…"/>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7"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Пункты">
    <p:bg>
      <p:bgPr>
        <a:solidFill>
          <a:srgbClr val="FFFFFF"/>
        </a:solidFill>
        <a:effectLst/>
      </p:bgPr>
    </p:bg>
    <p:spTree>
      <p:nvGrpSpPr>
        <p:cNvPr id="1" name=""/>
        <p:cNvGrpSpPr/>
        <p:nvPr/>
      </p:nvGrpSpPr>
      <p:grpSpPr>
        <a:xfrm>
          <a:off x="0" y="0"/>
          <a:ext cx="0" cy="0"/>
          <a:chOff x="0" y="0"/>
          <a:chExt cx="0" cy="0"/>
        </a:xfrm>
      </p:grpSpPr>
      <p:sp>
        <p:nvSpPr>
          <p:cNvPr id="74" name="Уровень текста 1…"/>
          <p:cNvSpPr txBox="1">
            <a:spLocks noGrp="1"/>
          </p:cNvSpPr>
          <p:nvPr>
            <p:ph type="body" idx="1"/>
          </p:nvPr>
        </p:nvSpPr>
        <p:spPr>
          <a:xfrm>
            <a:off x="952500" y="1270000"/>
            <a:ext cx="11099800" cy="7213600"/>
          </a:xfrm>
          <a:prstGeom prst="rect">
            <a:avLst/>
          </a:prstGeom>
        </p:spPr>
        <p:txBody>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75"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Фото — 3 шт.">
    <p:bg>
      <p:bgPr>
        <a:solidFill>
          <a:srgbClr val="FFFFFF"/>
        </a:solidFill>
        <a:effectLst/>
      </p:bgPr>
    </p:bg>
    <p:spTree>
      <p:nvGrpSpPr>
        <p:cNvPr id="1" name=""/>
        <p:cNvGrpSpPr/>
        <p:nvPr/>
      </p:nvGrpSpPr>
      <p:grpSpPr>
        <a:xfrm>
          <a:off x="0" y="0"/>
          <a:ext cx="0" cy="0"/>
          <a:chOff x="0" y="0"/>
          <a:chExt cx="0" cy="0"/>
        </a:xfrm>
      </p:grpSpPr>
      <p:sp>
        <p:nvSpPr>
          <p:cNvPr id="82" name="Изображение"/>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dirty="0"/>
          </a:p>
        </p:txBody>
      </p:sp>
      <p:sp>
        <p:nvSpPr>
          <p:cNvPr id="83" name="Изображение"/>
          <p:cNvSpPr>
            <a:spLocks noGrp="1"/>
          </p:cNvSpPr>
          <p:nvPr>
            <p:ph type="pic" sz="quarter" idx="14"/>
          </p:nvPr>
        </p:nvSpPr>
        <p:spPr>
          <a:xfrm>
            <a:off x="6724518" y="889000"/>
            <a:ext cx="5334001" cy="3771900"/>
          </a:xfrm>
          <a:prstGeom prst="rect">
            <a:avLst/>
          </a:prstGeom>
        </p:spPr>
        <p:txBody>
          <a:bodyPr lIns="91439" tIns="45719" rIns="91439" bIns="45719" anchor="t">
            <a:noAutofit/>
          </a:bodyPr>
          <a:lstStyle/>
          <a:p>
            <a:endParaRPr dirty="0"/>
          </a:p>
        </p:txBody>
      </p:sp>
      <p:sp>
        <p:nvSpPr>
          <p:cNvPr id="84" name="Изображение"/>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dirty="0"/>
          </a:p>
        </p:txBody>
      </p:sp>
      <p:sp>
        <p:nvSpPr>
          <p:cNvPr id="85" name="Номер слайда"/>
          <p:cNvSpPr txBox="1">
            <a:spLocks noGrp="1"/>
          </p:cNvSpPr>
          <p:nvPr>
            <p:ph type="sldNum" sz="quarter" idx="2"/>
          </p:nvPr>
        </p:nvSpPr>
        <p:spPr>
          <a:prstGeom prst="rect">
            <a:avLst/>
          </a:prstGeom>
        </p:spPr>
        <p:txBody>
          <a:bodyPr/>
          <a:lstStyle/>
          <a:p>
            <a:fld id="{86CB4B4D-7CA3-9044-876B-883B54F8677D}" type="slidenum">
              <a:t>‹#›</a:t>
            </a:fld>
            <a:endParaRPr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53957"/>
        </a:solidFill>
        <a:effectLst/>
      </p:bgPr>
    </p:bg>
    <p:spTree>
      <p:nvGrpSpPr>
        <p:cNvPr id="1" name=""/>
        <p:cNvGrpSpPr/>
        <p:nvPr/>
      </p:nvGrpSpPr>
      <p:grpSpPr>
        <a:xfrm>
          <a:off x="0" y="0"/>
          <a:ext cx="0" cy="0"/>
          <a:chOff x="0" y="0"/>
          <a:chExt cx="0" cy="0"/>
        </a:xfrm>
      </p:grpSpPr>
      <p:sp>
        <p:nvSpPr>
          <p:cNvPr id="2" name="Текст заголовка"/>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Текст заголовка</a:t>
            </a:r>
          </a:p>
        </p:txBody>
      </p:sp>
      <p:sp>
        <p:nvSpPr>
          <p:cNvPr id="3" name="Уровень текста 1…"/>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4" name="Номер слайда"/>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j-lt"/>
          <a:ea typeface="+mj-ea"/>
          <a:cs typeface="+mj-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j-lt"/>
          <a:ea typeface="+mj-ea"/>
          <a:cs typeface="+mj-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iims.hse.ru/sectoral_case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Линия"/>
          <p:cNvSpPr/>
          <p:nvPr/>
        </p:nvSpPr>
        <p:spPr>
          <a:xfrm flipV="1">
            <a:off x="5206999" y="1140740"/>
            <a:ext cx="1" cy="1975004"/>
          </a:xfrm>
          <a:prstGeom prst="line">
            <a:avLst/>
          </a:prstGeom>
          <a:ln w="12700">
            <a:solidFill>
              <a:srgbClr val="FFFFFF"/>
            </a:solidFill>
            <a:miter lim="400000"/>
          </a:ln>
        </p:spPr>
        <p:txBody>
          <a:bodyPr lIns="50800" tIns="50800" rIns="50800" bIns="50800" anchor="ctr"/>
          <a:lstStyle/>
          <a:p>
            <a:pPr>
              <a:defRPr sz="2400"/>
            </a:pPr>
            <a:endParaRPr dirty="0"/>
          </a:p>
        </p:txBody>
      </p:sp>
      <p:sp>
        <p:nvSpPr>
          <p:cNvPr id="119" name="main title of the presentation"/>
          <p:cNvSpPr txBox="1"/>
          <p:nvPr/>
        </p:nvSpPr>
        <p:spPr>
          <a:xfrm>
            <a:off x="4177148" y="1429482"/>
            <a:ext cx="8964235" cy="354746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pPr algn="l">
              <a:defRPr sz="5000" b="1" cap="all">
                <a:solidFill>
                  <a:srgbClr val="253957"/>
                </a:solidFill>
                <a:latin typeface="+mn-lt"/>
                <a:ea typeface="+mn-ea"/>
                <a:cs typeface="+mn-cs"/>
                <a:sym typeface="Arial Narrow"/>
              </a:defRPr>
            </a:pPr>
            <a:r>
              <a:rPr lang="en-US" sz="4400" cap="all" dirty="0" smtClean="0">
                <a:latin typeface="Arial" panose="020B0604020202020204" pitchFamily="34" charset="0"/>
                <a:cs typeface="Arial" panose="020B0604020202020204" pitchFamily="34" charset="0"/>
                <a:sym typeface="Arial Narrow"/>
              </a:rPr>
              <a:t>The </a:t>
            </a:r>
            <a:r>
              <a:rPr lang="en-US" sz="4400" cap="all" dirty="0">
                <a:latin typeface="Arial" panose="020B0604020202020204" pitchFamily="34" charset="0"/>
                <a:cs typeface="Arial" panose="020B0604020202020204" pitchFamily="34" charset="0"/>
                <a:sym typeface="Arial Narrow"/>
              </a:rPr>
              <a:t>response of Russian firms to the Covid-19 pandemic and economic </a:t>
            </a:r>
            <a:r>
              <a:rPr lang="en-US" sz="4400" cap="all" dirty="0" smtClean="0">
                <a:latin typeface="Arial" panose="020B0604020202020204" pitchFamily="34" charset="0"/>
                <a:cs typeface="Arial" panose="020B0604020202020204" pitchFamily="34" charset="0"/>
                <a:sym typeface="Arial Narrow"/>
              </a:rPr>
              <a:t>crisis: the cases of IT industry </a:t>
            </a:r>
            <a:r>
              <a:rPr lang="en-US" sz="4400" cap="all" dirty="0">
                <a:latin typeface="Arial" panose="020B0604020202020204" pitchFamily="34" charset="0"/>
                <a:cs typeface="Arial" panose="020B0604020202020204" pitchFamily="34" charset="0"/>
                <a:sym typeface="Arial Narrow"/>
              </a:rPr>
              <a:t>and </a:t>
            </a:r>
            <a:r>
              <a:rPr lang="en-US" sz="4400" cap="all" dirty="0" smtClean="0">
                <a:latin typeface="Arial" panose="020B0604020202020204" pitchFamily="34" charset="0"/>
                <a:cs typeface="Arial" panose="020B0604020202020204" pitchFamily="34" charset="0"/>
                <a:sym typeface="Arial Narrow"/>
              </a:rPr>
              <a:t>tourism</a:t>
            </a:r>
            <a:endParaRPr lang="ru-RU" sz="4000" b="1" cap="all" dirty="0">
              <a:solidFill>
                <a:srgbClr val="002060"/>
              </a:solidFill>
              <a:latin typeface="Arial" panose="020B0604020202020204" pitchFamily="34" charset="0"/>
              <a:cs typeface="Arial" panose="020B0604020202020204" pitchFamily="34" charset="0"/>
              <a:sym typeface="Arial Narrow"/>
            </a:endParaRPr>
          </a:p>
        </p:txBody>
      </p:sp>
      <p:pic>
        <p:nvPicPr>
          <p:cNvPr id="121" name="Изображение" descr="Изображение"/>
          <p:cNvPicPr>
            <a:picLocks noChangeAspect="1"/>
          </p:cNvPicPr>
          <p:nvPr/>
        </p:nvPicPr>
        <p:blipFill>
          <a:blip r:embed="rId2">
            <a:extLst/>
          </a:blip>
          <a:stretch>
            <a:fillRect/>
          </a:stretch>
        </p:blipFill>
        <p:spPr>
          <a:xfrm>
            <a:off x="1215207" y="898870"/>
            <a:ext cx="1532874" cy="1976145"/>
          </a:xfrm>
          <a:prstGeom prst="rect">
            <a:avLst/>
          </a:prstGeom>
          <a:ln w="12700">
            <a:miter lim="400000"/>
          </a:ln>
        </p:spPr>
      </p:pic>
      <p:sp>
        <p:nvSpPr>
          <p:cNvPr id="7"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a:extLst>
              <a:ext uri="{FF2B5EF4-FFF2-40B4-BE49-F238E27FC236}">
                <a16:creationId xmlns:a16="http://schemas.microsoft.com/office/drawing/2014/main" xmlns="" id="{31F3B69F-4F99-A74C-8CFF-4E242C59865F}"/>
              </a:ext>
            </a:extLst>
          </p:cNvPr>
          <p:cNvSpPr txBox="1"/>
          <p:nvPr/>
        </p:nvSpPr>
        <p:spPr>
          <a:xfrm>
            <a:off x="4804634" y="6233121"/>
            <a:ext cx="8175782" cy="216886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r">
              <a:defRPr sz="2100">
                <a:solidFill>
                  <a:srgbClr val="253957"/>
                </a:solidFill>
                <a:latin typeface="+mn-lt"/>
                <a:ea typeface="+mn-ea"/>
                <a:cs typeface="+mn-cs"/>
                <a:sym typeface="Arial Narrow"/>
              </a:defRPr>
            </a:pPr>
            <a:r>
              <a:rPr lang="en-US" sz="3500" b="1" dirty="0" smtClean="0">
                <a:solidFill>
                  <a:srgbClr val="002060"/>
                </a:solidFill>
                <a:sym typeface="Arial Narrow"/>
              </a:rPr>
              <a:t>Andrei Yakovlev</a:t>
            </a:r>
            <a:endParaRPr lang="fr-FR" sz="3500" b="1" dirty="0">
              <a:solidFill>
                <a:srgbClr val="002060"/>
              </a:solidFill>
              <a:sym typeface="Arial Narrow"/>
            </a:endParaRPr>
          </a:p>
          <a:p>
            <a:pPr algn="r">
              <a:defRPr sz="2100">
                <a:solidFill>
                  <a:srgbClr val="253957"/>
                </a:solidFill>
                <a:latin typeface="+mn-lt"/>
                <a:ea typeface="+mn-ea"/>
                <a:cs typeface="+mn-cs"/>
                <a:sym typeface="Arial Narrow"/>
              </a:defRPr>
            </a:pPr>
            <a:endParaRPr lang="fr-FR" dirty="0">
              <a:solidFill>
                <a:schemeClr val="bg2">
                  <a:lumMod val="25000"/>
                </a:schemeClr>
              </a:solidFill>
              <a:sym typeface="Arial Narrow"/>
            </a:endParaRPr>
          </a:p>
          <a:p>
            <a:pPr algn="r">
              <a:defRPr sz="2100">
                <a:solidFill>
                  <a:srgbClr val="253957"/>
                </a:solidFill>
                <a:latin typeface="+mn-lt"/>
                <a:ea typeface="+mn-ea"/>
                <a:cs typeface="+mn-cs"/>
                <a:sym typeface="Arial Narrow"/>
              </a:defRPr>
            </a:pPr>
            <a:r>
              <a:rPr lang="en-US" sz="2400" dirty="0">
                <a:solidFill>
                  <a:schemeClr val="bg2">
                    <a:lumMod val="25000"/>
                  </a:schemeClr>
                </a:solidFill>
                <a:sym typeface="Arial Narrow"/>
              </a:rPr>
              <a:t>Institute for Industrial and Market Studies, </a:t>
            </a:r>
          </a:p>
          <a:p>
            <a:pPr algn="r">
              <a:defRPr sz="2100">
                <a:solidFill>
                  <a:srgbClr val="253957"/>
                </a:solidFill>
                <a:latin typeface="+mn-lt"/>
                <a:ea typeface="+mn-ea"/>
                <a:cs typeface="+mn-cs"/>
                <a:sym typeface="Arial Narrow"/>
              </a:defRPr>
            </a:pPr>
            <a:r>
              <a:rPr lang="en-US" sz="2400" dirty="0">
                <a:solidFill>
                  <a:schemeClr val="bg2">
                    <a:lumMod val="25000"/>
                  </a:schemeClr>
                </a:solidFill>
                <a:sym typeface="Arial Narrow"/>
              </a:rPr>
              <a:t>Higher School of Economics</a:t>
            </a:r>
          </a:p>
          <a:p>
            <a:pPr algn="r">
              <a:defRPr sz="2100">
                <a:solidFill>
                  <a:srgbClr val="253957"/>
                </a:solidFill>
                <a:latin typeface="+mn-lt"/>
                <a:ea typeface="+mn-ea"/>
                <a:cs typeface="+mn-cs"/>
                <a:sym typeface="Arial Narrow"/>
              </a:defRPr>
            </a:pPr>
            <a:endParaRPr lang="fr-FR" sz="3500" dirty="0">
              <a:solidFill>
                <a:schemeClr val="bg2">
                  <a:lumMod val="25000"/>
                </a:schemeClr>
              </a:solidFill>
              <a:sym typeface="Arial Narrow"/>
            </a:endParaRPr>
          </a:p>
          <a:p>
            <a:pPr algn="r">
              <a:defRPr sz="2100">
                <a:solidFill>
                  <a:srgbClr val="253957"/>
                </a:solidFill>
                <a:latin typeface="+mn-lt"/>
                <a:ea typeface="+mn-ea"/>
                <a:cs typeface="+mn-cs"/>
                <a:sym typeface="Arial Narrow"/>
              </a:defRPr>
            </a:pPr>
            <a:endParaRPr lang="ru-RU" sz="3500" dirty="0">
              <a:solidFill>
                <a:schemeClr val="bg2">
                  <a:lumMod val="25000"/>
                </a:schemeClr>
              </a:solidFill>
              <a:sym typeface="Arial Narrow"/>
            </a:endParaRPr>
          </a:p>
          <a:p>
            <a:pPr algn="l">
              <a:defRPr sz="2100">
                <a:solidFill>
                  <a:srgbClr val="253957"/>
                </a:solidFill>
                <a:latin typeface="+mn-lt"/>
                <a:ea typeface="+mn-ea"/>
                <a:cs typeface="+mn-cs"/>
                <a:sym typeface="Arial Narrow"/>
              </a:defRPr>
            </a:pPr>
            <a:endParaRPr sz="2800" dirty="0">
              <a:solidFill>
                <a:schemeClr val="bg2">
                  <a:lumMod val="25000"/>
                </a:schemeClr>
              </a:solidFill>
              <a:latin typeface="Arial Narrow" charset="0"/>
              <a:ea typeface="Arial Narrow" charset="0"/>
              <a:cs typeface="Arial Narrow" charset="0"/>
            </a:endParaRPr>
          </a:p>
        </p:txBody>
      </p:sp>
      <p:sp>
        <p:nvSpPr>
          <p:cNvPr id="8" name="Москва, 2017"/>
          <p:cNvSpPr txBox="1"/>
          <p:nvPr/>
        </p:nvSpPr>
        <p:spPr>
          <a:xfrm>
            <a:off x="4338117" y="8567186"/>
            <a:ext cx="8642299" cy="7290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1437" tIns="71437" rIns="71437" bIns="71437" anchor="ctr">
            <a:spAutoFit/>
          </a:bodyPr>
          <a:lstStyle>
            <a:lvl1pPr algn="l" defTabSz="642937">
              <a:defRPr sz="2800">
                <a:solidFill>
                  <a:srgbClr val="253957"/>
                </a:solidFill>
                <a:latin typeface="+mn-lt"/>
                <a:ea typeface="+mn-ea"/>
                <a:cs typeface="+mn-cs"/>
                <a:sym typeface="Arial Narrow"/>
              </a:defRPr>
            </a:lvl1pPr>
          </a:lstStyle>
          <a:p>
            <a:pPr algn="ctr"/>
            <a:r>
              <a:rPr lang="en-US" sz="1800" b="1" dirty="0" smtClean="0">
                <a:solidFill>
                  <a:srgbClr val="002060"/>
                </a:solidFill>
              </a:rPr>
              <a:t>"</a:t>
            </a:r>
            <a:r>
              <a:rPr lang="en-US" sz="1800" b="1" dirty="0">
                <a:solidFill>
                  <a:srgbClr val="002060"/>
                </a:solidFill>
              </a:rPr>
              <a:t>The Russian Private Sector Today: Challenges and Prospects in a Post-Pandemic World</a:t>
            </a:r>
            <a:r>
              <a:rPr lang="en-US" sz="1800" b="1" dirty="0" smtClean="0">
                <a:solidFill>
                  <a:srgbClr val="002060"/>
                </a:solidFill>
              </a:rPr>
              <a:t>"</a:t>
            </a:r>
            <a:r>
              <a:rPr lang="en-US" sz="1800" b="1" dirty="0" smtClean="0">
                <a:solidFill>
                  <a:srgbClr val="002060"/>
                </a:solidFill>
              </a:rPr>
              <a:t> </a:t>
            </a:r>
            <a:r>
              <a:rPr lang="en-US" sz="1800" b="1" dirty="0">
                <a:solidFill>
                  <a:srgbClr val="002060"/>
                </a:solidFill>
              </a:rPr>
              <a:t>Virtual panel at NYU Jordan Center/Columbia Harriman </a:t>
            </a:r>
            <a:r>
              <a:rPr lang="en-US" sz="1800" b="1" dirty="0" smtClean="0">
                <a:solidFill>
                  <a:srgbClr val="002060"/>
                </a:solidFill>
              </a:rPr>
              <a:t>Institute on </a:t>
            </a:r>
            <a:r>
              <a:rPr lang="en-US" sz="1800" b="1" dirty="0" smtClean="0">
                <a:solidFill>
                  <a:srgbClr val="002060"/>
                </a:solidFill>
              </a:rPr>
              <a:t>April 12</a:t>
            </a:r>
            <a:r>
              <a:rPr lang="en-US" sz="1800" b="1" baseline="30000" dirty="0" smtClean="0">
                <a:solidFill>
                  <a:srgbClr val="002060"/>
                </a:solidFill>
              </a:rPr>
              <a:t>th</a:t>
            </a:r>
            <a:r>
              <a:rPr lang="en-US" sz="2000" b="1" dirty="0" smtClean="0">
                <a:solidFill>
                  <a:srgbClr val="002060"/>
                </a:solidFill>
              </a:rPr>
              <a:t>, 2021</a:t>
            </a:r>
            <a:endParaRPr sz="2000" b="1" dirty="0">
              <a:solidFill>
                <a:srgbClr val="002060"/>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ematic title of the main text"/>
          <p:cNvSpPr txBox="1"/>
          <p:nvPr/>
        </p:nvSpPr>
        <p:spPr>
          <a:xfrm>
            <a:off x="752393" y="1133342"/>
            <a:ext cx="11500013" cy="781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pPr algn="ctr"/>
            <a:r>
              <a:rPr lang="en-US" sz="4400" dirty="0" smtClean="0">
                <a:solidFill>
                  <a:srgbClr val="002060"/>
                </a:solidFill>
              </a:rPr>
              <a:t>The idea and approach</a:t>
            </a:r>
            <a:endParaRPr lang="fr-FR" sz="4400" dirty="0">
              <a:solidFill>
                <a:srgbClr val="002060"/>
              </a:solidFill>
            </a:endParaRPr>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339633" y="1915092"/>
            <a:ext cx="12292149" cy="706624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algn="l">
              <a:spcAft>
                <a:spcPts val="600"/>
              </a:spcAft>
              <a:defRPr sz="2100">
                <a:solidFill>
                  <a:srgbClr val="253957"/>
                </a:solidFill>
                <a:latin typeface="+mn-lt"/>
                <a:ea typeface="+mn-ea"/>
                <a:cs typeface="+mn-cs"/>
                <a:sym typeface="Arial Narrow"/>
              </a:defRPr>
            </a:pP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In July 2020 HSE University in cooperation with Russian Union of Industrialist and Entrepreneurs (RSPP) pushed a series of sectoral studies of Covid19 impact on key industries of Russian </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economy</a:t>
            </a:r>
            <a:endParaRPr lang="en-US" sz="2800" dirty="0" smtClean="0">
              <a:solidFill>
                <a:schemeClr val="bg2">
                  <a:lumMod val="25000"/>
                </a:schemeClr>
              </a:solidFill>
              <a:latin typeface="Arial" panose="020B0604020202020204" pitchFamily="34" charset="0"/>
              <a:cs typeface="Arial" panose="020B0604020202020204" pitchFamily="34" charset="0"/>
              <a:sym typeface="Arial Narrow"/>
            </a:endParaRPr>
          </a:p>
          <a:p>
            <a:pPr marL="457200" indent="-457200" algn="l">
              <a:spcAft>
                <a:spcPts val="600"/>
              </a:spcAft>
              <a:buFont typeface="Arial" panose="020B0604020202020204" pitchFamily="34" charset="0"/>
              <a:buChar char="—"/>
              <a:defRPr sz="2100">
                <a:solidFill>
                  <a:srgbClr val="253957"/>
                </a:solidFill>
                <a:latin typeface="+mn-lt"/>
                <a:ea typeface="+mn-ea"/>
                <a:cs typeface="+mn-cs"/>
                <a:sym typeface="Arial Narrow"/>
              </a:defRPr>
            </a:pPr>
            <a:r>
              <a:rPr lang="en-US" sz="2800" u="sng" dirty="0" smtClean="0">
                <a:solidFill>
                  <a:schemeClr val="bg2">
                    <a:lumMod val="25000"/>
                  </a:schemeClr>
                </a:solidFill>
                <a:latin typeface="Arial" panose="020B0604020202020204" pitchFamily="34" charset="0"/>
                <a:cs typeface="Arial" panose="020B0604020202020204" pitchFamily="34" charset="0"/>
                <a:sym typeface="Arial Narrow"/>
              </a:rPr>
              <a:t>The goal</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 to estimate the effects of crisis and the efficiency of governmental support as well as expectations and future plans of firms; policy advice for the government to improve anti-crisis policy</a:t>
            </a:r>
          </a:p>
          <a:p>
            <a:pPr marL="457200" indent="-457200" algn="l">
              <a:spcAft>
                <a:spcPts val="600"/>
              </a:spcAft>
              <a:buFont typeface="Arial" panose="020B0604020202020204" pitchFamily="34" charset="0"/>
              <a:buChar char="—"/>
              <a:defRPr sz="2100">
                <a:solidFill>
                  <a:srgbClr val="253957"/>
                </a:solidFill>
                <a:latin typeface="+mn-lt"/>
                <a:ea typeface="+mn-ea"/>
                <a:cs typeface="+mn-cs"/>
                <a:sym typeface="Arial Narrow"/>
              </a:defRPr>
            </a:pPr>
            <a:r>
              <a:rPr lang="en-US" sz="2800" u="sng" dirty="0" smtClean="0">
                <a:solidFill>
                  <a:schemeClr val="bg2">
                    <a:lumMod val="25000"/>
                  </a:schemeClr>
                </a:solidFill>
                <a:latin typeface="Arial" panose="020B0604020202020204" pitchFamily="34" charset="0"/>
                <a:cs typeface="Arial" panose="020B0604020202020204" pitchFamily="34" charset="0"/>
                <a:sym typeface="Arial Narrow"/>
              </a:rPr>
              <a:t>Sectors</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 IT, </a:t>
            </a:r>
            <a:r>
              <a:rPr lang="en-US" sz="2800" dirty="0">
                <a:solidFill>
                  <a:schemeClr val="bg2">
                    <a:lumMod val="25000"/>
                  </a:schemeClr>
                </a:solidFill>
                <a:latin typeface="Arial" panose="020B0604020202020204" pitchFamily="34" charset="0"/>
                <a:ea typeface="+mn-ea"/>
                <a:cs typeface="Arial" panose="020B0604020202020204" pitchFamily="34" charset="0"/>
                <a:sym typeface="Arial Narrow"/>
              </a:rPr>
              <a:t>retail trade, </a:t>
            </a:r>
            <a:r>
              <a:rPr lang="en-US" sz="2800" dirty="0" smtClean="0">
                <a:solidFill>
                  <a:schemeClr val="bg2">
                    <a:lumMod val="25000"/>
                  </a:schemeClr>
                </a:solidFill>
                <a:latin typeface="Arial" panose="020B0604020202020204" pitchFamily="34" charset="0"/>
                <a:ea typeface="+mn-ea"/>
                <a:cs typeface="Arial" panose="020B0604020202020204" pitchFamily="34" charset="0"/>
                <a:sym typeface="Arial Narrow"/>
              </a:rPr>
              <a:t>pharmaceutics, metallurgy, tourism, automobile industry, chemical industry </a:t>
            </a:r>
            <a:endParaRPr lang="en-US" sz="2800" dirty="0">
              <a:solidFill>
                <a:schemeClr val="bg2">
                  <a:lumMod val="25000"/>
                </a:schemeClr>
              </a:solidFill>
              <a:latin typeface="Arial" panose="020B0604020202020204" pitchFamily="34" charset="0"/>
              <a:ea typeface="+mn-ea"/>
              <a:cs typeface="Arial" panose="020B0604020202020204" pitchFamily="34" charset="0"/>
              <a:sym typeface="Arial Narrow"/>
            </a:endParaRPr>
          </a:p>
          <a:p>
            <a:pPr marL="457200" indent="-457200" algn="l">
              <a:spcAft>
                <a:spcPts val="600"/>
              </a:spcAft>
              <a:buFont typeface="Arial" panose="020B0604020202020204" pitchFamily="34" charset="0"/>
              <a:buChar char="—"/>
              <a:defRPr sz="2100">
                <a:solidFill>
                  <a:srgbClr val="253957"/>
                </a:solidFill>
                <a:latin typeface="+mn-lt"/>
                <a:ea typeface="+mn-ea"/>
                <a:cs typeface="+mn-cs"/>
                <a:sym typeface="Arial Narrow"/>
              </a:defRPr>
            </a:pPr>
            <a:r>
              <a:rPr lang="en-US" sz="2800" u="sng" dirty="0" smtClean="0">
                <a:solidFill>
                  <a:schemeClr val="bg2">
                    <a:lumMod val="25000"/>
                  </a:schemeClr>
                </a:solidFill>
                <a:latin typeface="Arial" panose="020B0604020202020204" pitchFamily="34" charset="0"/>
                <a:cs typeface="Arial" panose="020B0604020202020204" pitchFamily="34" charset="0"/>
                <a:sym typeface="Arial Narrow"/>
              </a:rPr>
              <a:t>Methodology</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 combination quantitative (statistical reports) and qualitative data (in-depth </a:t>
            </a:r>
            <a:r>
              <a:rPr lang="en-US" sz="2800" dirty="0">
                <a:solidFill>
                  <a:schemeClr val="bg2">
                    <a:lumMod val="25000"/>
                  </a:schemeClr>
                </a:solidFill>
                <a:latin typeface="Arial" panose="020B0604020202020204" pitchFamily="34" charset="0"/>
                <a:cs typeface="Arial" panose="020B0604020202020204" pitchFamily="34" charset="0"/>
                <a:sym typeface="Arial Narrow"/>
              </a:rPr>
              <a:t>interviews with sectoral associations and firms) </a:t>
            </a:r>
            <a:endParaRPr lang="en-US" sz="2800" dirty="0" smtClean="0">
              <a:solidFill>
                <a:schemeClr val="bg2">
                  <a:lumMod val="25000"/>
                </a:schemeClr>
              </a:solidFill>
              <a:latin typeface="Arial" panose="020B0604020202020204" pitchFamily="34" charset="0"/>
              <a:cs typeface="Arial" panose="020B0604020202020204" pitchFamily="34" charset="0"/>
              <a:sym typeface="Arial Narrow"/>
            </a:endParaRPr>
          </a:p>
          <a:p>
            <a:pPr algn="l">
              <a:spcAft>
                <a:spcPts val="600"/>
              </a:spcAft>
              <a:defRPr sz="2100">
                <a:solidFill>
                  <a:srgbClr val="253957"/>
                </a:solidFill>
                <a:latin typeface="+mn-lt"/>
                <a:ea typeface="+mn-ea"/>
                <a:cs typeface="+mn-cs"/>
                <a:sym typeface="Arial Narrow"/>
              </a:defRPr>
            </a:pP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At the moment </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45 </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interviews were conducted in </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6 </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sectors, here the results for two sectors are presented: </a:t>
            </a:r>
          </a:p>
          <a:p>
            <a:pPr marL="457200" lvl="8" indent="-457200" algn="l">
              <a:spcAft>
                <a:spcPts val="600"/>
              </a:spcAft>
              <a:buFont typeface="Wingdings" panose="05000000000000000000" pitchFamily="2" charset="2"/>
              <a:buChar char="Ø"/>
              <a:defRPr sz="2100">
                <a:solidFill>
                  <a:srgbClr val="253957"/>
                </a:solidFill>
                <a:latin typeface="+mn-lt"/>
                <a:ea typeface="+mn-ea"/>
                <a:cs typeface="+mn-cs"/>
                <a:sym typeface="Arial Narrow"/>
              </a:defRPr>
            </a:pP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IT-industry as one of “beneficiaries” of recent development</a:t>
            </a:r>
          </a:p>
          <a:p>
            <a:pPr marL="457200" lvl="8" indent="-457200" algn="l">
              <a:spcAft>
                <a:spcPts val="600"/>
              </a:spcAft>
              <a:buFont typeface="Wingdings" panose="05000000000000000000" pitchFamily="2" charset="2"/>
              <a:buChar char="Ø"/>
              <a:defRPr sz="2100">
                <a:solidFill>
                  <a:srgbClr val="253957"/>
                </a:solidFill>
                <a:latin typeface="+mn-lt"/>
                <a:ea typeface="+mn-ea"/>
                <a:cs typeface="+mn-cs"/>
                <a:sym typeface="Arial Narrow"/>
              </a:defRPr>
            </a:pP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Tourism as the sector with worst economic results in 2020 </a:t>
            </a:r>
            <a:endParaRPr lang="en-US" sz="2800" dirty="0" smtClean="0">
              <a:solidFill>
                <a:schemeClr val="bg2">
                  <a:lumMod val="25000"/>
                </a:schemeClr>
              </a:solidFill>
              <a:latin typeface="Arial" panose="020B0604020202020204" pitchFamily="34" charset="0"/>
              <a:cs typeface="Arial" panose="020B0604020202020204" pitchFamily="34" charset="0"/>
              <a:sym typeface="Arial Narrow"/>
            </a:endParaRPr>
          </a:p>
          <a:p>
            <a:pPr lvl="8" indent="0" algn="l">
              <a:spcAft>
                <a:spcPts val="600"/>
              </a:spcAft>
              <a:defRPr sz="2100">
                <a:solidFill>
                  <a:srgbClr val="253957"/>
                </a:solidFill>
                <a:latin typeface="+mn-lt"/>
                <a:ea typeface="+mn-ea"/>
                <a:cs typeface="+mn-cs"/>
                <a:sym typeface="Arial Narrow"/>
              </a:defRPr>
            </a:pPr>
            <a:r>
              <a:rPr lang="en-US" sz="2800" dirty="0">
                <a:solidFill>
                  <a:schemeClr val="bg2">
                    <a:lumMod val="25000"/>
                  </a:schemeClr>
                </a:solidFill>
                <a:latin typeface="Arial" panose="020B0604020202020204" pitchFamily="34" charset="0"/>
                <a:cs typeface="Arial" panose="020B0604020202020204" pitchFamily="34" charset="0"/>
                <a:sym typeface="Arial Narrow"/>
              </a:rPr>
              <a:t>S</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ee </a:t>
            </a:r>
            <a:r>
              <a:rPr lang="en-US" sz="2800" dirty="0">
                <a:solidFill>
                  <a:schemeClr val="bg2">
                    <a:lumMod val="25000"/>
                  </a:schemeClr>
                </a:solidFill>
                <a:latin typeface="Arial" panose="020B0604020202020204" pitchFamily="34" charset="0"/>
                <a:cs typeface="Arial" panose="020B0604020202020204" pitchFamily="34" charset="0"/>
                <a:sym typeface="Arial Narrow"/>
              </a:rPr>
              <a:t>more </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info about this project at </a:t>
            </a:r>
            <a:r>
              <a:rPr lang="en-US" sz="2800" dirty="0">
                <a:solidFill>
                  <a:schemeClr val="bg2">
                    <a:lumMod val="25000"/>
                  </a:schemeClr>
                </a:solidFill>
                <a:latin typeface="Arial" panose="020B0604020202020204" pitchFamily="34" charset="0"/>
                <a:cs typeface="Arial" panose="020B0604020202020204" pitchFamily="34" charset="0"/>
                <a:sym typeface="Arial Narrow"/>
                <a:hlinkClick r:id="rId2"/>
              </a:rPr>
              <a:t>https://iims.hse.ru/sectoral_cases</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hlinkClick r:id="rId2"/>
              </a:rPr>
              <a:t>/</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 </a:t>
            </a:r>
            <a:endParaRPr lang="ru-RU" sz="2800" dirty="0">
              <a:solidFill>
                <a:schemeClr val="bg2">
                  <a:lumMod val="25000"/>
                </a:schemeClr>
              </a:solidFill>
              <a:sym typeface="Arial Narrow"/>
            </a:endParaRPr>
          </a:p>
          <a:p>
            <a:pPr marL="342900" indent="-342900" algn="l">
              <a:spcAft>
                <a:spcPts val="600"/>
              </a:spcAft>
              <a:buFont typeface="Arial" panose="020B0604020202020204" pitchFamily="34" charset="0"/>
              <a:buChar char="•"/>
              <a:defRPr sz="2100">
                <a:solidFill>
                  <a:srgbClr val="253957"/>
                </a:solidFill>
                <a:latin typeface="+mn-lt"/>
                <a:ea typeface="+mn-ea"/>
                <a:cs typeface="+mn-cs"/>
                <a:sym typeface="Arial Narrow"/>
              </a:defRPr>
            </a:pPr>
            <a:endParaRPr lang="ru-RU" sz="2800" dirty="0">
              <a:solidFill>
                <a:schemeClr val="bg2">
                  <a:lumMod val="25000"/>
                </a:schemeClr>
              </a:solidFill>
              <a:sym typeface="Arial Narrow"/>
            </a:endParaRPr>
          </a:p>
        </p:txBody>
      </p:sp>
      <p:sp>
        <p:nvSpPr>
          <p:cNvPr id="8" name="The name of the unit, laboratory, faculty, etc."/>
          <p:cNvSpPr txBox="1"/>
          <p:nvPr/>
        </p:nvSpPr>
        <p:spPr>
          <a:xfrm>
            <a:off x="4346115" y="392010"/>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fr-FR" altLang="ru-RU" dirty="0">
                <a:solidFill>
                  <a:schemeClr val="bg2">
                    <a:lumMod val="25000"/>
                  </a:schemeClr>
                </a:solidFill>
                <a:latin typeface="Arial" panose="020B0604020202020204" pitchFamily="34" charset="0"/>
                <a:cs typeface="Arial" panose="020B0604020202020204" pitchFamily="34" charset="0"/>
              </a:rPr>
              <a:t>Institute for Industrial and Market Studies, Higher School of Economics</a:t>
            </a:r>
            <a:endParaRPr dirty="0">
              <a:solidFill>
                <a:schemeClr val="bg2">
                  <a:lumMod val="25000"/>
                </a:schemeClr>
              </a:solidFill>
              <a:latin typeface="Arial Narrow" charset="0"/>
              <a:ea typeface="Arial Narrow" charset="0"/>
              <a:cs typeface="Arial Narrow" charset="0"/>
            </a:endParaRPr>
          </a:p>
        </p:txBody>
      </p:sp>
      <p:cxnSp>
        <p:nvCxnSpPr>
          <p:cNvPr id="5" name="Прямая соединительная линия 4">
            <a:extLst>
              <a:ext uri="{FF2B5EF4-FFF2-40B4-BE49-F238E27FC236}">
                <a16:creationId xmlns:a16="http://schemas.microsoft.com/office/drawing/2014/main" xmlns="" id="{58590E60-6797-4C3C-9AC8-CE5C90C4D0D7}"/>
              </a:ext>
            </a:extLst>
          </p:cNvPr>
          <p:cNvCxnSpPr>
            <a:cxnSpLocks/>
          </p:cNvCxnSpPr>
          <p:nvPr/>
        </p:nvCxnSpPr>
        <p:spPr>
          <a:xfrm flipV="1">
            <a:off x="0" y="934902"/>
            <a:ext cx="13004800" cy="35139"/>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9888976"/>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ematic title of the main text"/>
          <p:cNvSpPr txBox="1"/>
          <p:nvPr/>
        </p:nvSpPr>
        <p:spPr>
          <a:xfrm>
            <a:off x="183745" y="1227757"/>
            <a:ext cx="12821055" cy="781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pPr algn="ctr"/>
            <a:r>
              <a:rPr lang="en-US" sz="4000" dirty="0" smtClean="0">
                <a:solidFill>
                  <a:srgbClr val="002060"/>
                </a:solidFill>
              </a:rPr>
              <a:t>Overall trends in development of Russian IT-sector before 2020</a:t>
            </a:r>
            <a:r>
              <a:rPr lang="ru-RU" sz="4000" dirty="0" smtClean="0">
                <a:solidFill>
                  <a:srgbClr val="002060"/>
                </a:solidFill>
              </a:rPr>
              <a:t> </a:t>
            </a:r>
            <a:endParaRPr lang="fr-FR" sz="4000" dirty="0">
              <a:solidFill>
                <a:srgbClr val="002060"/>
              </a:solidFill>
            </a:endParaRPr>
          </a:p>
        </p:txBody>
      </p:sp>
      <p:sp>
        <p:nvSpPr>
          <p:cNvPr id="8" name="The name of the unit, laboratory, faculty, etc."/>
          <p:cNvSpPr txBox="1"/>
          <p:nvPr/>
        </p:nvSpPr>
        <p:spPr>
          <a:xfrm>
            <a:off x="4346115" y="392010"/>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en-US" altLang="ru-RU" dirty="0">
                <a:solidFill>
                  <a:schemeClr val="bg2">
                    <a:lumMod val="25000"/>
                  </a:schemeClr>
                </a:solidFill>
                <a:latin typeface="Arial" panose="020B0604020202020204" pitchFamily="34" charset="0"/>
                <a:cs typeface="Arial" panose="020B0604020202020204" pitchFamily="34" charset="0"/>
              </a:rPr>
              <a:t>Institute for Industrial and Market Studies, Higher School of Economics</a:t>
            </a:r>
            <a:endParaRPr lang="en-US" dirty="0">
              <a:solidFill>
                <a:schemeClr val="bg2">
                  <a:lumMod val="25000"/>
                </a:schemeClr>
              </a:solidFill>
              <a:latin typeface="Arial Narrow" charset="0"/>
              <a:ea typeface="Arial Narrow" charset="0"/>
              <a:cs typeface="Arial Narrow" charset="0"/>
            </a:endParaRPr>
          </a:p>
        </p:txBody>
      </p:sp>
      <p:cxnSp>
        <p:nvCxnSpPr>
          <p:cNvPr id="3" name="Прямая соединительная линия 2">
            <a:extLst>
              <a:ext uri="{FF2B5EF4-FFF2-40B4-BE49-F238E27FC236}">
                <a16:creationId xmlns:a16="http://schemas.microsoft.com/office/drawing/2014/main" xmlns="" id="{58590E60-6797-4C3C-9AC8-CE5C90C4D0D7}"/>
              </a:ext>
            </a:extLst>
          </p:cNvPr>
          <p:cNvCxnSpPr>
            <a:cxnSpLocks/>
          </p:cNvCxnSpPr>
          <p:nvPr/>
        </p:nvCxnSpPr>
        <p:spPr>
          <a:xfrm flipV="1">
            <a:off x="0" y="934902"/>
            <a:ext cx="13004800" cy="35139"/>
          </a:xfrm>
          <a:prstGeom prst="line">
            <a:avLst/>
          </a:prstGeom>
          <a:ln/>
        </p:spPr>
        <p:style>
          <a:lnRef idx="1">
            <a:schemeClr val="accent1"/>
          </a:lnRef>
          <a:fillRef idx="0">
            <a:schemeClr val="accent1"/>
          </a:fillRef>
          <a:effectRef idx="0">
            <a:schemeClr val="accent1"/>
          </a:effectRef>
          <a:fontRef idx="minor">
            <a:schemeClr val="tx1"/>
          </a:fontRef>
        </p:style>
      </p:cxnSp>
      <p:sp>
        <p:nvSpPr>
          <p:cNvPr id="11" name="Номер слайда 3">
            <a:extLst>
              <a:ext uri="{FF2B5EF4-FFF2-40B4-BE49-F238E27FC236}">
                <a16:creationId xmlns:a16="http://schemas.microsoft.com/office/drawing/2014/main" xmlns="" id="{5A9DDD7D-3B71-4FC8-9853-B49E7023E4EA}"/>
              </a:ext>
            </a:extLst>
          </p:cNvPr>
          <p:cNvSpPr txBox="1">
            <a:spLocks/>
          </p:cNvSpPr>
          <p:nvPr/>
        </p:nvSpPr>
        <p:spPr>
          <a:xfrm>
            <a:off x="9055708" y="8184854"/>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898989"/>
                </a:solidFill>
                <a:latin typeface="Calibri"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2F11DBE-FC88-4D7E-84D2-61CD5E917187}" type="slidenum">
              <a:rPr kumimoji="0" lang="en-US" altLang="ru-RU" sz="10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ru-RU" sz="10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12" name="Номер слайда 3">
            <a:extLst>
              <a:ext uri="{FF2B5EF4-FFF2-40B4-BE49-F238E27FC236}">
                <a16:creationId xmlns:a16="http://schemas.microsoft.com/office/drawing/2014/main" xmlns="" id="{41E264BA-7CE4-43A3-B751-C19599BE7C13}"/>
              </a:ext>
            </a:extLst>
          </p:cNvPr>
          <p:cNvSpPr txBox="1">
            <a:spLocks/>
          </p:cNvSpPr>
          <p:nvPr/>
        </p:nvSpPr>
        <p:spPr>
          <a:xfrm>
            <a:off x="10395249" y="917902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898989"/>
                </a:solidFill>
                <a:latin typeface="Calibri"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2F11DBE-FC88-4D7E-84D2-61CD5E917187}" type="slidenum">
              <a:rPr kumimoji="0" lang="en-US" altLang="ru-RU"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ru-RU"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sp>
        <p:nvSpPr>
          <p:cNvPr id="9" name="TextBox 8">
            <a:extLst>
              <a:ext uri="{FF2B5EF4-FFF2-40B4-BE49-F238E27FC236}">
                <a16:creationId xmlns:a16="http://schemas.microsoft.com/office/drawing/2014/main" xmlns="" id="{3A0D1D3E-68F2-4010-A633-ABD6E1BE28E6}"/>
              </a:ext>
            </a:extLst>
          </p:cNvPr>
          <p:cNvSpPr txBox="1"/>
          <p:nvPr/>
        </p:nvSpPr>
        <p:spPr>
          <a:xfrm>
            <a:off x="1011305" y="7637650"/>
            <a:ext cx="5480935" cy="1479316"/>
          </a:xfrm>
          <a:prstGeom prst="rect">
            <a:avLst/>
          </a:prstGeom>
          <a:solidFill>
            <a:srgbClr val="FFFF99"/>
          </a:solid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l">
              <a:lnSpc>
                <a:spcPct val="107000"/>
              </a:lnSpc>
              <a:spcAft>
                <a:spcPts val="800"/>
              </a:spcAft>
              <a:buFont typeface="Arial" panose="020B0604020202020204" pitchFamily="34" charset="0"/>
              <a:buChar char="•"/>
            </a:pPr>
            <a:r>
              <a:rPr lang="en-US" sz="2600" dirty="0" smtClean="0">
                <a:solidFill>
                  <a:schemeClr val="bg2">
                    <a:lumMod val="25000"/>
                  </a:schemeClr>
                </a:solidFill>
                <a:latin typeface="+mn-lt"/>
                <a:ea typeface="+mn-ea"/>
                <a:cs typeface="Arial" panose="020B0604020202020204" pitchFamily="34" charset="0"/>
              </a:rPr>
              <a:t>About </a:t>
            </a:r>
            <a:r>
              <a:rPr lang="en-US" sz="2600" b="1" dirty="0" smtClean="0">
                <a:solidFill>
                  <a:schemeClr val="bg2">
                    <a:lumMod val="25000"/>
                  </a:schemeClr>
                </a:solidFill>
                <a:latin typeface="+mn-lt"/>
                <a:ea typeface="+mn-ea"/>
                <a:cs typeface="Arial" panose="020B0604020202020204" pitchFamily="34" charset="0"/>
              </a:rPr>
              <a:t>1% </a:t>
            </a:r>
            <a:r>
              <a:rPr lang="en-US" sz="2600" dirty="0" smtClean="0">
                <a:solidFill>
                  <a:schemeClr val="bg2">
                    <a:lumMod val="25000"/>
                  </a:schemeClr>
                </a:solidFill>
                <a:latin typeface="+mn-lt"/>
                <a:ea typeface="+mn-ea"/>
                <a:cs typeface="Arial" panose="020B0604020202020204" pitchFamily="34" charset="0"/>
              </a:rPr>
              <a:t>of Russian GDP                                 (vs. 3% and more in EU and USA)</a:t>
            </a:r>
          </a:p>
          <a:p>
            <a:pPr marL="342900" indent="-342900" algn="l">
              <a:lnSpc>
                <a:spcPct val="107000"/>
              </a:lnSpc>
              <a:spcAft>
                <a:spcPts val="800"/>
              </a:spcAft>
              <a:buFont typeface="Arial" panose="020B0604020202020204" pitchFamily="34" charset="0"/>
              <a:buChar char="•"/>
            </a:pPr>
            <a:r>
              <a:rPr lang="en-US" sz="2600" dirty="0" smtClean="0">
                <a:solidFill>
                  <a:schemeClr val="bg2">
                    <a:lumMod val="25000"/>
                  </a:schemeClr>
                </a:solidFill>
                <a:latin typeface="+mn-lt"/>
                <a:ea typeface="+mn-ea"/>
                <a:cs typeface="Arial" panose="020B0604020202020204" pitchFamily="34" charset="0"/>
              </a:rPr>
              <a:t>Less than </a:t>
            </a:r>
            <a:r>
              <a:rPr lang="en-US" sz="2600" b="1" dirty="0" smtClean="0">
                <a:solidFill>
                  <a:schemeClr val="bg2">
                    <a:lumMod val="25000"/>
                  </a:schemeClr>
                </a:solidFill>
                <a:latin typeface="+mn-lt"/>
                <a:ea typeface="+mn-ea"/>
                <a:cs typeface="Arial" panose="020B0604020202020204" pitchFamily="34" charset="0"/>
              </a:rPr>
              <a:t>1%</a:t>
            </a:r>
            <a:r>
              <a:rPr lang="en-US" sz="2600" dirty="0" smtClean="0">
                <a:solidFill>
                  <a:schemeClr val="bg2">
                    <a:lumMod val="25000"/>
                  </a:schemeClr>
                </a:solidFill>
                <a:latin typeface="+mn-lt"/>
                <a:ea typeface="+mn-ea"/>
                <a:cs typeface="Arial" panose="020B0604020202020204" pitchFamily="34" charset="0"/>
              </a:rPr>
              <a:t> of global IT-industry </a:t>
            </a:r>
            <a:r>
              <a:rPr lang="ru-RU" sz="2600" dirty="0" smtClean="0">
                <a:solidFill>
                  <a:schemeClr val="bg2">
                    <a:lumMod val="25000"/>
                  </a:schemeClr>
                </a:solidFill>
                <a:latin typeface="+mn-lt"/>
                <a:ea typeface="+mn-ea"/>
                <a:cs typeface="Arial" panose="020B0604020202020204" pitchFamily="34" charset="0"/>
              </a:rPr>
              <a:t> </a:t>
            </a:r>
            <a:endParaRPr lang="ru-RU" sz="2600" dirty="0">
              <a:solidFill>
                <a:schemeClr val="bg2">
                  <a:lumMod val="25000"/>
                </a:schemeClr>
              </a:solidFill>
              <a:latin typeface="+mn-lt"/>
              <a:ea typeface="+mn-ea"/>
              <a:cs typeface="Arial" panose="020B0604020202020204" pitchFamily="34" charset="0"/>
            </a:endParaRPr>
          </a:p>
        </p:txBody>
      </p:sp>
      <p:sp>
        <p:nvSpPr>
          <p:cNvPr id="10" name="Прямоугольник 9">
            <a:extLst>
              <a:ext uri="{FF2B5EF4-FFF2-40B4-BE49-F238E27FC236}">
                <a16:creationId xmlns:a16="http://schemas.microsoft.com/office/drawing/2014/main" xmlns="" id="{09186DE3-8C39-4BA0-95D2-6CFD13595C7B}"/>
              </a:ext>
            </a:extLst>
          </p:cNvPr>
          <p:cNvSpPr/>
          <p:nvPr/>
        </p:nvSpPr>
        <p:spPr>
          <a:xfrm>
            <a:off x="137448" y="2488685"/>
            <a:ext cx="7690255" cy="489803"/>
          </a:xfrm>
          <a:prstGeom prst="rect">
            <a:avLst/>
          </a:prstGeom>
          <a:solidFill>
            <a:srgbClr val="F2F3F4"/>
          </a:solidFill>
          <a:ln w="25400" cap="flat" cmpd="sng" algn="ctr">
            <a:noFill/>
            <a:prstDash val="solid"/>
          </a:ln>
          <a:effectLst/>
        </p:spPr>
        <p:txBody>
          <a:bodyPr rtlCol="0" anchor="ctr"/>
          <a:lstStyle/>
          <a:p>
            <a:pPr marL="0" marR="0" lvl="0" indent="0" defTabSz="457200" eaLnBrk="0" fontAlgn="base" latinLnBrk="0" hangingPunct="1">
              <a:lnSpc>
                <a:spcPct val="100000"/>
              </a:lnSpc>
              <a:spcBef>
                <a:spcPct val="0"/>
              </a:spcBef>
              <a:spcAft>
                <a:spcPct val="0"/>
              </a:spcAft>
              <a:buClrTx/>
              <a:buSzTx/>
              <a:buFontTx/>
              <a:buNone/>
              <a:tabLst/>
              <a:defRPr/>
            </a:pPr>
            <a:r>
              <a:rPr lang="en-US" sz="2400" b="1" spc="110" dirty="0" smtClean="0">
                <a:solidFill>
                  <a:schemeClr val="bg2">
                    <a:lumMod val="25000"/>
                  </a:schemeClr>
                </a:solidFill>
                <a:latin typeface="Arial" panose="020B0604020202020204" pitchFamily="34" charset="0"/>
                <a:ea typeface="+mn-ea"/>
                <a:cs typeface="Arial" panose="020B0604020202020204" pitchFamily="34" charset="0"/>
              </a:rPr>
              <a:t>Russian IT-market, USD billions</a:t>
            </a:r>
            <a:endParaRPr lang="ru-RU" sz="2400" b="1" spc="11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xmlns="" id="{7F1AC28F-2462-4EAE-9D27-03C1A05FF301}"/>
              </a:ext>
            </a:extLst>
          </p:cNvPr>
          <p:cNvSpPr txBox="1"/>
          <p:nvPr/>
        </p:nvSpPr>
        <p:spPr>
          <a:xfrm>
            <a:off x="412885" y="7118982"/>
            <a:ext cx="3365770" cy="3886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just">
              <a:lnSpc>
                <a:spcPct val="107000"/>
              </a:lnSpc>
              <a:spcAft>
                <a:spcPts val="800"/>
              </a:spcAft>
            </a:pPr>
            <a:r>
              <a:rPr lang="en-US" sz="1800" dirty="0" smtClean="0">
                <a:solidFill>
                  <a:schemeClr val="bg2">
                    <a:lumMod val="25000"/>
                  </a:schemeClr>
                </a:solidFill>
                <a:latin typeface="Arial" panose="020B0604020202020204" pitchFamily="34" charset="0"/>
                <a:ea typeface="+mn-ea"/>
                <a:cs typeface="Arial" panose="020B0604020202020204" pitchFamily="34" charset="0"/>
              </a:rPr>
              <a:t>Source:</a:t>
            </a:r>
            <a:r>
              <a:rPr lang="ru-RU" sz="1800" dirty="0" smtClean="0">
                <a:solidFill>
                  <a:schemeClr val="bg2">
                    <a:lumMod val="25000"/>
                  </a:schemeClr>
                </a:solidFill>
                <a:latin typeface="Arial" panose="020B0604020202020204" pitchFamily="34" charset="0"/>
                <a:ea typeface="+mn-ea"/>
                <a:cs typeface="Arial" panose="020B0604020202020204" pitchFamily="34" charset="0"/>
              </a:rPr>
              <a:t> </a:t>
            </a:r>
            <a:r>
              <a:rPr lang="en-US" sz="1800" dirty="0" smtClean="0">
                <a:solidFill>
                  <a:schemeClr val="bg2">
                    <a:lumMod val="25000"/>
                  </a:schemeClr>
                </a:solidFill>
                <a:latin typeface="Arial" panose="020B0604020202020204" pitchFamily="34" charset="0"/>
                <a:ea typeface="+mn-ea"/>
                <a:cs typeface="Arial" panose="020B0604020202020204" pitchFamily="34" charset="0"/>
              </a:rPr>
              <a:t>IDC </a:t>
            </a:r>
            <a:endParaRPr lang="ru-RU" sz="18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15" name="TextBox 14">
            <a:extLst>
              <a:ext uri="{FF2B5EF4-FFF2-40B4-BE49-F238E27FC236}">
                <a16:creationId xmlns:a16="http://schemas.microsoft.com/office/drawing/2014/main" xmlns="" id="{62FC1E88-820C-4923-A775-9365BAE1D8F9}"/>
              </a:ext>
            </a:extLst>
          </p:cNvPr>
          <p:cNvSpPr txBox="1"/>
          <p:nvPr/>
        </p:nvSpPr>
        <p:spPr>
          <a:xfrm>
            <a:off x="7960918" y="3202974"/>
            <a:ext cx="4840682" cy="6104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indent="-342900" algn="l">
              <a:spcAft>
                <a:spcPts val="1000"/>
              </a:spcAft>
              <a:buClr>
                <a:srgbClr val="FF0000"/>
              </a:buClr>
              <a:buFont typeface="Courier New" panose="02070309020205020404" pitchFamily="49" charset="0"/>
              <a:buChar char="o"/>
            </a:pPr>
            <a:r>
              <a:rPr lang="en-US" sz="2200" b="1" dirty="0">
                <a:solidFill>
                  <a:schemeClr val="bg2">
                    <a:lumMod val="25000"/>
                  </a:schemeClr>
                </a:solidFill>
                <a:latin typeface="Arial" panose="020B0604020202020204" pitchFamily="34" charset="0"/>
                <a:ea typeface="+mn-ea"/>
                <a:cs typeface="Arial" panose="020B0604020202020204" pitchFamily="34" charset="0"/>
              </a:rPr>
              <a:t>Small size of the market</a:t>
            </a:r>
            <a:r>
              <a:rPr lang="ru-RU" sz="2200" b="1" dirty="0">
                <a:solidFill>
                  <a:schemeClr val="bg2">
                    <a:lumMod val="25000"/>
                  </a:schemeClr>
                </a:solidFill>
                <a:latin typeface="Arial" panose="020B0604020202020204" pitchFamily="34" charset="0"/>
                <a:ea typeface="+mn-ea"/>
                <a:cs typeface="Arial" panose="020B0604020202020204" pitchFamily="34" charset="0"/>
              </a:rPr>
              <a:t>. </a:t>
            </a:r>
            <a:r>
              <a:rPr lang="en-US" sz="2200" dirty="0" smtClean="0">
                <a:solidFill>
                  <a:schemeClr val="bg2">
                    <a:lumMod val="25000"/>
                  </a:schemeClr>
                </a:solidFill>
                <a:latin typeface="Arial" panose="020B0604020202020204" pitchFamily="34" charset="0"/>
                <a:ea typeface="+mn-ea"/>
                <a:cs typeface="Arial" panose="020B0604020202020204" pitchFamily="34" charset="0"/>
              </a:rPr>
              <a:t>Limited access to the capital at global financial markets (due to international sanctions of 2014)</a:t>
            </a:r>
          </a:p>
          <a:p>
            <a:pPr marL="342900" indent="-342900" algn="l">
              <a:spcAft>
                <a:spcPts val="1000"/>
              </a:spcAft>
              <a:buClr>
                <a:srgbClr val="FF0000"/>
              </a:buClr>
              <a:buFont typeface="Courier New" panose="02070309020205020404" pitchFamily="49" charset="0"/>
              <a:buChar char="o"/>
            </a:pPr>
            <a:r>
              <a:rPr lang="en-US" sz="2200" b="1" dirty="0" smtClean="0">
                <a:solidFill>
                  <a:schemeClr val="bg2">
                    <a:lumMod val="25000"/>
                  </a:schemeClr>
                </a:solidFill>
                <a:latin typeface="Arial" panose="020B0604020202020204" pitchFamily="34" charset="0"/>
                <a:ea typeface="+mn-ea"/>
                <a:cs typeface="Arial" panose="020B0604020202020204" pitchFamily="34" charset="0"/>
              </a:rPr>
              <a:t>Shortage of qualified workers. </a:t>
            </a:r>
            <a:r>
              <a:rPr lang="en-US" sz="2200" dirty="0" smtClean="0">
                <a:solidFill>
                  <a:schemeClr val="bg2">
                    <a:lumMod val="25000"/>
                  </a:schemeClr>
                </a:solidFill>
                <a:latin typeface="Arial" panose="020B0604020202020204" pitchFamily="34" charset="0"/>
                <a:ea typeface="+mn-ea"/>
                <a:cs typeface="Arial" panose="020B0604020202020204" pitchFamily="34" charset="0"/>
              </a:rPr>
              <a:t>Good schools in math and computer science but permanent “brain drain” (especially after 2014). Weak links between universities and IT-business</a:t>
            </a:r>
          </a:p>
          <a:p>
            <a:pPr marL="342900" indent="-342900" algn="l">
              <a:spcAft>
                <a:spcPts val="1000"/>
              </a:spcAft>
              <a:buClr>
                <a:srgbClr val="FF0000"/>
              </a:buClr>
              <a:buFont typeface="Courier New" panose="02070309020205020404" pitchFamily="49" charset="0"/>
              <a:buChar char="o"/>
            </a:pPr>
            <a:r>
              <a:rPr lang="en-US" sz="2200" b="1" dirty="0" smtClean="0">
                <a:solidFill>
                  <a:schemeClr val="bg2">
                    <a:lumMod val="25000"/>
                  </a:schemeClr>
                </a:solidFill>
                <a:latin typeface="Arial" panose="020B0604020202020204" pitchFamily="34" charset="0"/>
                <a:ea typeface="+mn-ea"/>
                <a:cs typeface="Arial" panose="020B0604020202020204" pitchFamily="34" charset="0"/>
              </a:rPr>
              <a:t>Poor investment climate</a:t>
            </a:r>
            <a:r>
              <a:rPr lang="en-US" sz="2200" dirty="0" smtClean="0">
                <a:solidFill>
                  <a:schemeClr val="bg2">
                    <a:lumMod val="25000"/>
                  </a:schemeClr>
                </a:solidFill>
                <a:latin typeface="Arial" panose="020B0604020202020204" pitchFamily="34" charset="0"/>
                <a:ea typeface="+mn-ea"/>
                <a:cs typeface="Arial" panose="020B0604020202020204" pitchFamily="34" charset="0"/>
              </a:rPr>
              <a:t>. High risks of doing business – due to dominance of government in the market and excessive control activity of law enforcement agencies against suppliers and service providers</a:t>
            </a:r>
            <a:endParaRPr lang="ru-RU" sz="2200" dirty="0">
              <a:solidFill>
                <a:schemeClr val="bg2">
                  <a:lumMod val="25000"/>
                </a:schemeClr>
              </a:solidFill>
              <a:latin typeface="Arial" panose="020B0604020202020204" pitchFamily="34" charset="0"/>
              <a:ea typeface="+mn-ea"/>
              <a:cs typeface="Arial" panose="020B0604020202020204" pitchFamily="34" charset="0"/>
            </a:endParaRPr>
          </a:p>
        </p:txBody>
      </p:sp>
      <p:sp>
        <p:nvSpPr>
          <p:cNvPr id="16" name="Прямоугольник 15">
            <a:extLst>
              <a:ext uri="{FF2B5EF4-FFF2-40B4-BE49-F238E27FC236}">
                <a16:creationId xmlns:a16="http://schemas.microsoft.com/office/drawing/2014/main" xmlns="" id="{DAFE5140-1F74-4709-B5B2-DD80470D25D8}"/>
              </a:ext>
            </a:extLst>
          </p:cNvPr>
          <p:cNvSpPr/>
          <p:nvPr/>
        </p:nvSpPr>
        <p:spPr>
          <a:xfrm>
            <a:off x="8094132" y="2488685"/>
            <a:ext cx="4707468" cy="489803"/>
          </a:xfrm>
          <a:prstGeom prst="rect">
            <a:avLst/>
          </a:prstGeom>
          <a:solidFill>
            <a:schemeClr val="accent5">
              <a:lumMod val="20000"/>
              <a:lumOff val="80000"/>
            </a:schemeClr>
          </a:solidFill>
          <a:ln w="25400" cap="flat" cmpd="sng" algn="ctr">
            <a:noFill/>
            <a:prstDash val="solid"/>
          </a:ln>
          <a:effectLst/>
        </p:spPr>
        <p:txBody>
          <a:bodyPr rtlCol="0" anchor="ctr"/>
          <a:lstStyle/>
          <a:p>
            <a:pPr marL="0" marR="0" lvl="0" indent="0" defTabSz="457200" eaLnBrk="0" fontAlgn="base" latinLnBrk="0" hangingPunct="1">
              <a:lnSpc>
                <a:spcPct val="100000"/>
              </a:lnSpc>
              <a:spcBef>
                <a:spcPct val="0"/>
              </a:spcBef>
              <a:spcAft>
                <a:spcPct val="0"/>
              </a:spcAft>
              <a:buClrTx/>
              <a:buSzTx/>
              <a:buFontTx/>
              <a:buNone/>
              <a:tabLst/>
              <a:defRPr/>
            </a:pPr>
            <a:r>
              <a:rPr lang="en-US" sz="2400" b="1" spc="110" dirty="0" smtClean="0">
                <a:solidFill>
                  <a:schemeClr val="bg2">
                    <a:lumMod val="25000"/>
                  </a:schemeClr>
                </a:solidFill>
                <a:latin typeface="Arial" panose="020B0604020202020204" pitchFamily="34" charset="0"/>
                <a:ea typeface="+mn-ea"/>
                <a:cs typeface="Arial" panose="020B0604020202020204" pitchFamily="34" charset="0"/>
              </a:rPr>
              <a:t>Key factors</a:t>
            </a:r>
            <a:endParaRPr lang="ru-RU" sz="2400" b="1" spc="110" dirty="0">
              <a:solidFill>
                <a:schemeClr val="bg2">
                  <a:lumMod val="25000"/>
                </a:schemeClr>
              </a:solidFill>
              <a:latin typeface="Arial" panose="020B0604020202020204" pitchFamily="34" charset="0"/>
              <a:ea typeface="+mn-ea"/>
              <a:cs typeface="Arial" panose="020B0604020202020204" pitchFamily="34" charset="0"/>
            </a:endParaRPr>
          </a:p>
        </p:txBody>
      </p:sp>
      <p:graphicFrame>
        <p:nvGraphicFramePr>
          <p:cNvPr id="18" name="Диаграмма 17">
            <a:extLst>
              <a:ext uri="{FF2B5EF4-FFF2-40B4-BE49-F238E27FC236}">
                <a16:creationId xmlns:a16="http://schemas.microsoft.com/office/drawing/2014/main" xmlns="" id="{E1397348-1F22-4EDE-AEE0-BAD48862C158}"/>
              </a:ext>
            </a:extLst>
          </p:cNvPr>
          <p:cNvGraphicFramePr>
            <a:graphicFrameLocks/>
          </p:cNvGraphicFramePr>
          <p:nvPr>
            <p:extLst/>
          </p:nvPr>
        </p:nvGraphicFramePr>
        <p:xfrm>
          <a:off x="321945" y="3119447"/>
          <a:ext cx="7321259" cy="3999535"/>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5368834" y="3079718"/>
            <a:ext cx="2168435" cy="1210588"/>
          </a:xfrm>
          <a:prstGeom prst="rect">
            <a:avLst/>
          </a:prstGeom>
          <a:solidFill>
            <a:srgbClr val="B5FB4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mn-lt"/>
                <a:sym typeface="Helvetica Light"/>
              </a:rPr>
              <a:t>61% - equipment</a:t>
            </a:r>
          </a:p>
          <a:p>
            <a:pPr marL="0" marR="0" indent="0" algn="l" defTabSz="584200" rtl="0" fontAlgn="auto" latinLnBrk="0" hangingPunct="0">
              <a:lnSpc>
                <a:spcPct val="100000"/>
              </a:lnSpc>
              <a:spcBef>
                <a:spcPts val="0"/>
              </a:spcBef>
              <a:spcAft>
                <a:spcPts val="0"/>
              </a:spcAft>
              <a:buClrTx/>
              <a:buSzTx/>
              <a:buFontTx/>
              <a:buNone/>
              <a:tabLst/>
            </a:pPr>
            <a:r>
              <a:rPr lang="en-US" sz="2400" dirty="0" smtClean="0">
                <a:latin typeface="+mn-lt"/>
              </a:rPr>
              <a:t>23% - IT-services</a:t>
            </a:r>
          </a:p>
          <a:p>
            <a:pPr marL="0" marR="0" indent="0" algn="l" defTabSz="5842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dirty="0" smtClean="0">
                <a:ln>
                  <a:noFill/>
                </a:ln>
                <a:solidFill>
                  <a:srgbClr val="000000"/>
                </a:solidFill>
                <a:effectLst/>
                <a:uFillTx/>
                <a:latin typeface="+mn-lt"/>
                <a:sym typeface="Helvetica Light"/>
              </a:rPr>
              <a:t>16%</a:t>
            </a:r>
            <a:r>
              <a:rPr kumimoji="0" lang="en-US" sz="2400" b="0" i="0" u="none" strike="noStrike" cap="none" spc="0" normalizeH="0" dirty="0" smtClean="0">
                <a:ln>
                  <a:noFill/>
                </a:ln>
                <a:solidFill>
                  <a:srgbClr val="000000"/>
                </a:solidFill>
                <a:effectLst/>
                <a:uFillTx/>
                <a:latin typeface="+mn-lt"/>
                <a:sym typeface="Helvetica Light"/>
              </a:rPr>
              <a:t> - software</a:t>
            </a:r>
            <a:endParaRPr kumimoji="0" lang="ru-RU" sz="2400" b="0" i="0" u="none" strike="noStrike" cap="none" spc="0" normalizeH="0" baseline="0" dirty="0">
              <a:ln>
                <a:noFill/>
              </a:ln>
              <a:solidFill>
                <a:srgbClr val="000000"/>
              </a:solidFill>
              <a:effectLst/>
              <a:uFillTx/>
              <a:latin typeface="+mn-lt"/>
              <a:sym typeface="Helvetica Light"/>
            </a:endParaRPr>
          </a:p>
        </p:txBody>
      </p:sp>
    </p:spTree>
    <p:extLst>
      <p:ext uri="{BB962C8B-B14F-4D97-AF65-F5344CB8AC3E}">
        <p14:creationId xmlns:p14="http://schemas.microsoft.com/office/powerpoint/2010/main" val="120326681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ematic title of the main text"/>
          <p:cNvSpPr txBox="1"/>
          <p:nvPr/>
        </p:nvSpPr>
        <p:spPr>
          <a:xfrm>
            <a:off x="183745" y="1472534"/>
            <a:ext cx="12821055" cy="781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pPr algn="ctr"/>
            <a:r>
              <a:rPr lang="en-US" sz="3600" dirty="0" smtClean="0">
                <a:solidFill>
                  <a:srgbClr val="002060"/>
                </a:solidFill>
              </a:rPr>
              <a:t>Impact of</a:t>
            </a:r>
            <a:r>
              <a:rPr lang="ru-RU" sz="3600" dirty="0" smtClean="0">
                <a:solidFill>
                  <a:srgbClr val="002060"/>
                </a:solidFill>
              </a:rPr>
              <a:t> </a:t>
            </a:r>
            <a:r>
              <a:rPr lang="en-US" sz="3600" dirty="0">
                <a:solidFill>
                  <a:srgbClr val="002060"/>
                </a:solidFill>
              </a:rPr>
              <a:t>COVID</a:t>
            </a:r>
            <a:r>
              <a:rPr lang="ru-RU" sz="3600" dirty="0">
                <a:solidFill>
                  <a:srgbClr val="002060"/>
                </a:solidFill>
              </a:rPr>
              <a:t>-19 </a:t>
            </a:r>
            <a:r>
              <a:rPr lang="en-US" sz="3600" dirty="0" smtClean="0">
                <a:solidFill>
                  <a:srgbClr val="002060"/>
                </a:solidFill>
              </a:rPr>
              <a:t>on Russian IT-sector: </a:t>
            </a:r>
            <a:r>
              <a:rPr lang="en-US" sz="3600" dirty="0">
                <a:solidFill>
                  <a:srgbClr val="002060"/>
                </a:solidFill>
              </a:rPr>
              <a:t>c</a:t>
            </a:r>
            <a:r>
              <a:rPr lang="en-US" sz="3600" dirty="0" smtClean="0">
                <a:solidFill>
                  <a:srgbClr val="002060"/>
                </a:solidFill>
              </a:rPr>
              <a:t>hanges in attitudes of experts and firms  </a:t>
            </a:r>
            <a:r>
              <a:rPr lang="ru-RU" sz="3600" dirty="0" smtClean="0">
                <a:solidFill>
                  <a:srgbClr val="002060"/>
                </a:solidFill>
              </a:rPr>
              <a:t> </a:t>
            </a:r>
            <a:endParaRPr lang="fr-FR" sz="3600" dirty="0">
              <a:solidFill>
                <a:srgbClr val="002060"/>
              </a:solidFill>
            </a:endParaRPr>
          </a:p>
        </p:txBody>
      </p:sp>
      <p:sp>
        <p:nvSpPr>
          <p:cNvPr id="8" name="The name of the unit, laboratory, faculty, etc."/>
          <p:cNvSpPr txBox="1"/>
          <p:nvPr/>
        </p:nvSpPr>
        <p:spPr>
          <a:xfrm>
            <a:off x="4346115" y="392010"/>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en-US" altLang="ru-RU" dirty="0">
                <a:solidFill>
                  <a:schemeClr val="bg2">
                    <a:lumMod val="25000"/>
                  </a:schemeClr>
                </a:solidFill>
                <a:latin typeface="Arial" panose="020B0604020202020204" pitchFamily="34" charset="0"/>
                <a:cs typeface="Arial" panose="020B0604020202020204" pitchFamily="34" charset="0"/>
              </a:rPr>
              <a:t>Institute for Industrial and Market Studies, Higher School of Economics</a:t>
            </a:r>
            <a:endParaRPr lang="en-US" dirty="0">
              <a:solidFill>
                <a:schemeClr val="bg2">
                  <a:lumMod val="25000"/>
                </a:schemeClr>
              </a:solidFill>
              <a:latin typeface="Arial Narrow" charset="0"/>
              <a:ea typeface="Arial Narrow" charset="0"/>
              <a:cs typeface="Arial Narrow" charset="0"/>
            </a:endParaRPr>
          </a:p>
        </p:txBody>
      </p:sp>
      <p:cxnSp>
        <p:nvCxnSpPr>
          <p:cNvPr id="3" name="Прямая соединительная линия 2">
            <a:extLst>
              <a:ext uri="{FF2B5EF4-FFF2-40B4-BE49-F238E27FC236}">
                <a16:creationId xmlns:a16="http://schemas.microsoft.com/office/drawing/2014/main" xmlns="" id="{58590E60-6797-4C3C-9AC8-CE5C90C4D0D7}"/>
              </a:ext>
            </a:extLst>
          </p:cNvPr>
          <p:cNvCxnSpPr>
            <a:cxnSpLocks/>
          </p:cNvCxnSpPr>
          <p:nvPr/>
        </p:nvCxnSpPr>
        <p:spPr>
          <a:xfrm flipV="1">
            <a:off x="0" y="934902"/>
            <a:ext cx="13004800" cy="35139"/>
          </a:xfrm>
          <a:prstGeom prst="line">
            <a:avLst/>
          </a:prstGeom>
          <a:ln/>
        </p:spPr>
        <p:style>
          <a:lnRef idx="1">
            <a:schemeClr val="accent1"/>
          </a:lnRef>
          <a:fillRef idx="0">
            <a:schemeClr val="accent1"/>
          </a:fillRef>
          <a:effectRef idx="0">
            <a:schemeClr val="accent1"/>
          </a:effectRef>
          <a:fontRef idx="minor">
            <a:schemeClr val="tx1"/>
          </a:fontRef>
        </p:style>
      </p:cxnSp>
      <p:sp>
        <p:nvSpPr>
          <p:cNvPr id="12" name="Номер слайда 3">
            <a:extLst>
              <a:ext uri="{FF2B5EF4-FFF2-40B4-BE49-F238E27FC236}">
                <a16:creationId xmlns:a16="http://schemas.microsoft.com/office/drawing/2014/main" xmlns="" id="{41E264BA-7CE4-43A3-B751-C19599BE7C13}"/>
              </a:ext>
            </a:extLst>
          </p:cNvPr>
          <p:cNvSpPr txBox="1">
            <a:spLocks/>
          </p:cNvSpPr>
          <p:nvPr/>
        </p:nvSpPr>
        <p:spPr>
          <a:xfrm>
            <a:off x="10395249" y="917902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898989"/>
                </a:solidFill>
                <a:latin typeface="Calibri" pitchFamily="34" charset="0"/>
                <a:ea typeface="ＭＳ Ｐゴシック" pitchFamily="34" charset="-128"/>
                <a:cs typeface="+mn-cs"/>
              </a:defRPr>
            </a:lvl1pPr>
            <a:lvl2pPr marL="4572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52F11DBE-FC88-4D7E-84D2-61CD5E917187}" type="slidenum">
              <a:rPr kumimoji="0" lang="en-US" altLang="ru-RU" sz="1200" b="0" i="0" u="none" strike="noStrike" kern="1200" cap="none" spc="0" normalizeH="0" baseline="0" noProof="0" smtClean="0">
                <a:ln>
                  <a:noFill/>
                </a:ln>
                <a:solidFill>
                  <a:srgbClr val="898989"/>
                </a:solidFill>
                <a:effectLst/>
                <a:uLnTx/>
                <a:uFillTx/>
                <a:latin typeface="Calibri" pitchFamily="34"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altLang="ru-RU" sz="1200" b="0" i="0" u="none" strike="noStrike" kern="1200" cap="none" spc="0" normalizeH="0" baseline="0" noProof="0" dirty="0">
              <a:ln>
                <a:noFill/>
              </a:ln>
              <a:solidFill>
                <a:srgbClr val="898989"/>
              </a:solidFill>
              <a:effectLst/>
              <a:uLnTx/>
              <a:uFillTx/>
              <a:latin typeface="Calibri" pitchFamily="34" charset="0"/>
              <a:ea typeface="ＭＳ Ｐゴシック" pitchFamily="34" charset="-128"/>
              <a:cs typeface="+mn-cs"/>
            </a:endParaRPr>
          </a:p>
        </p:txBody>
      </p:sp>
      <p:graphicFrame>
        <p:nvGraphicFramePr>
          <p:cNvPr id="4" name="Таблица 4">
            <a:extLst>
              <a:ext uri="{FF2B5EF4-FFF2-40B4-BE49-F238E27FC236}">
                <a16:creationId xmlns:a16="http://schemas.microsoft.com/office/drawing/2014/main" xmlns="" id="{85A81418-C648-4FEC-8C9C-3B03098E08C5}"/>
              </a:ext>
            </a:extLst>
          </p:cNvPr>
          <p:cNvGraphicFramePr>
            <a:graphicFrameLocks noGrp="1"/>
          </p:cNvGraphicFramePr>
          <p:nvPr>
            <p:extLst>
              <p:ext uri="{D42A27DB-BD31-4B8C-83A1-F6EECF244321}">
                <p14:modId xmlns:p14="http://schemas.microsoft.com/office/powerpoint/2010/main" val="707977065"/>
              </p:ext>
            </p:extLst>
          </p:nvPr>
        </p:nvGraphicFramePr>
        <p:xfrm>
          <a:off x="364247" y="2654467"/>
          <a:ext cx="12276306" cy="6237843"/>
        </p:xfrm>
        <a:graphic>
          <a:graphicData uri="http://schemas.openxmlformats.org/drawingml/2006/table">
            <a:tbl>
              <a:tblPr firstRow="1" bandRow="1">
                <a:tableStyleId>{5940675A-B579-460E-94D1-54222C63F5DA}</a:tableStyleId>
              </a:tblPr>
              <a:tblGrid>
                <a:gridCol w="2743200">
                  <a:extLst>
                    <a:ext uri="{9D8B030D-6E8A-4147-A177-3AD203B41FA5}">
                      <a16:colId xmlns:a16="http://schemas.microsoft.com/office/drawing/2014/main" xmlns="" val="3522080666"/>
                    </a:ext>
                  </a:extLst>
                </a:gridCol>
                <a:gridCol w="4713591">
                  <a:extLst>
                    <a:ext uri="{9D8B030D-6E8A-4147-A177-3AD203B41FA5}">
                      <a16:colId xmlns:a16="http://schemas.microsoft.com/office/drawing/2014/main" xmlns="" val="2469592472"/>
                    </a:ext>
                  </a:extLst>
                </a:gridCol>
                <a:gridCol w="4819515">
                  <a:extLst>
                    <a:ext uri="{9D8B030D-6E8A-4147-A177-3AD203B41FA5}">
                      <a16:colId xmlns:a16="http://schemas.microsoft.com/office/drawing/2014/main" xmlns="" val="3508358743"/>
                    </a:ext>
                  </a:extLst>
                </a:gridCol>
              </a:tblGrid>
              <a:tr h="686392">
                <a:tc>
                  <a:txBody>
                    <a:bodyPr/>
                    <a:lstStyle/>
                    <a:p>
                      <a:endParaRPr lang="ru-RU" sz="2400" dirty="0"/>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457200" rtl="0" eaLnBrk="0" fontAlgn="base" latinLnBrk="0" hangingPunct="1">
                        <a:lnSpc>
                          <a:spcPct val="100000"/>
                        </a:lnSpc>
                        <a:spcBef>
                          <a:spcPct val="0"/>
                        </a:spcBef>
                        <a:spcAft>
                          <a:spcPct val="0"/>
                        </a:spcAft>
                        <a:buClrTx/>
                        <a:buSzTx/>
                        <a:buFontTx/>
                        <a:buNone/>
                        <a:tabLst/>
                        <a:defRPr/>
                      </a:pPr>
                      <a:r>
                        <a:rPr kumimoji="0" lang="en-US" sz="2000" b="1" i="0" u="none" strike="noStrike" cap="none" spc="110" normalizeH="0" baseline="0" dirty="0" smtClean="0">
                          <a:ln>
                            <a:noFill/>
                          </a:ln>
                          <a:solidFill>
                            <a:schemeClr val="bg2">
                              <a:lumMod val="25000"/>
                            </a:schemeClr>
                          </a:solidFill>
                          <a:effectLst/>
                          <a:uFillTx/>
                          <a:latin typeface="Arial" panose="020B0604020202020204" pitchFamily="34" charset="0"/>
                          <a:ea typeface="+mn-ea"/>
                          <a:cs typeface="Arial" panose="020B0604020202020204" pitchFamily="34" charset="0"/>
                          <a:sym typeface="Helvetica Light"/>
                        </a:rPr>
                        <a:t>March-April</a:t>
                      </a:r>
                      <a:endParaRPr kumimoji="0" lang="ru-RU" sz="2000" b="1" i="0" u="none" strike="noStrike" cap="none" spc="110" normalizeH="0" baseline="0" dirty="0">
                        <a:ln>
                          <a:noFill/>
                        </a:ln>
                        <a:solidFill>
                          <a:schemeClr val="bg2">
                            <a:lumMod val="25000"/>
                          </a:schemeClr>
                        </a:solidFill>
                        <a:effectLst/>
                        <a:uFillTx/>
                        <a:latin typeface="Arial" panose="020B0604020202020204" pitchFamily="34" charset="0"/>
                        <a:ea typeface="+mn-ea"/>
                        <a:cs typeface="Arial" panose="020B0604020202020204" pitchFamily="34" charset="0"/>
                        <a:sym typeface="Helvetica Light"/>
                      </a:endParaRPr>
                    </a:p>
                  </a:txBody>
                  <a:tcP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5">
                        <a:lumMod val="20000"/>
                        <a:lumOff val="80000"/>
                      </a:schemeClr>
                    </a:solidFill>
                  </a:tcPr>
                </a:tc>
                <a:tc>
                  <a:txBody>
                    <a:bodyPr/>
                    <a:lstStyle/>
                    <a:p>
                      <a:pPr marL="0" marR="0" indent="0" algn="ctr" defTabSz="457200" rtl="0" eaLnBrk="0" fontAlgn="base" latinLnBrk="0" hangingPunct="1">
                        <a:lnSpc>
                          <a:spcPct val="100000"/>
                        </a:lnSpc>
                        <a:spcBef>
                          <a:spcPct val="0"/>
                        </a:spcBef>
                        <a:spcAft>
                          <a:spcPct val="0"/>
                        </a:spcAft>
                        <a:buClrTx/>
                        <a:buSzTx/>
                        <a:buFontTx/>
                        <a:buNone/>
                        <a:tabLst/>
                        <a:defRPr/>
                      </a:pPr>
                      <a:r>
                        <a:rPr kumimoji="0" lang="en-US" sz="2000" b="1" i="0" u="none" strike="noStrike" cap="none" spc="110" normalizeH="0" baseline="0" dirty="0" smtClean="0">
                          <a:ln>
                            <a:noFill/>
                          </a:ln>
                          <a:solidFill>
                            <a:schemeClr val="bg2">
                              <a:lumMod val="25000"/>
                            </a:schemeClr>
                          </a:solidFill>
                          <a:effectLst/>
                          <a:uFillTx/>
                          <a:latin typeface="Arial" panose="020B0604020202020204" pitchFamily="34" charset="0"/>
                          <a:ea typeface="+mn-ea"/>
                          <a:cs typeface="Arial" panose="020B0604020202020204" pitchFamily="34" charset="0"/>
                          <a:sym typeface="Helvetica Light"/>
                        </a:rPr>
                        <a:t>Summer and Autumn</a:t>
                      </a:r>
                      <a:endParaRPr kumimoji="0" lang="ru-RU" sz="2000" b="1" i="0" u="none" strike="noStrike" cap="none" spc="110" normalizeH="0" baseline="0" dirty="0">
                        <a:ln>
                          <a:noFill/>
                        </a:ln>
                        <a:solidFill>
                          <a:schemeClr val="bg2">
                            <a:lumMod val="25000"/>
                          </a:schemeClr>
                        </a:solidFill>
                        <a:effectLst/>
                        <a:uFillTx/>
                        <a:latin typeface="Arial" panose="020B0604020202020204" pitchFamily="34" charset="0"/>
                        <a:ea typeface="+mn-ea"/>
                        <a:cs typeface="Arial" panose="020B0604020202020204" pitchFamily="34" charset="0"/>
                        <a:sym typeface="Helvetica Light"/>
                      </a:endParaRPr>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FFF99"/>
                    </a:solidFill>
                  </a:tcPr>
                </a:tc>
                <a:extLst>
                  <a:ext uri="{0D108BD9-81ED-4DB2-BD59-A6C34878D82A}">
                    <a16:rowId xmlns:a16="http://schemas.microsoft.com/office/drawing/2014/main" xmlns="" val="3657780415"/>
                  </a:ext>
                </a:extLst>
              </a:tr>
              <a:tr h="1391591">
                <a:tc>
                  <a:txBody>
                    <a:bodyPr/>
                    <a:lstStyle/>
                    <a:p>
                      <a:pPr marL="0" marR="0" indent="0" algn="ctr" defTabSz="457200" rtl="0" eaLnBrk="0" fontAlgn="base" latinLnBrk="0" hangingPunct="1">
                        <a:lnSpc>
                          <a:spcPct val="100000"/>
                        </a:lnSpc>
                        <a:spcBef>
                          <a:spcPct val="0"/>
                        </a:spcBef>
                        <a:spcAft>
                          <a:spcPct val="0"/>
                        </a:spcAft>
                        <a:buClrTx/>
                        <a:buSzTx/>
                        <a:buFontTx/>
                        <a:buNone/>
                        <a:tabLst/>
                        <a:defRPr/>
                      </a:pPr>
                      <a:r>
                        <a:rPr kumimoji="0" lang="en-US" sz="2000" b="1" i="0" u="none" strike="noStrike" cap="none" spc="110" normalizeH="0" baseline="0" dirty="0" smtClean="0">
                          <a:ln>
                            <a:noFill/>
                          </a:ln>
                          <a:solidFill>
                            <a:schemeClr val="accent2"/>
                          </a:solidFill>
                          <a:effectLst/>
                          <a:uFillTx/>
                          <a:latin typeface="Arial" panose="020B0604020202020204" pitchFamily="34" charset="0"/>
                          <a:ea typeface="+mn-ea"/>
                          <a:cs typeface="Arial" panose="020B0604020202020204" pitchFamily="34" charset="0"/>
                          <a:sym typeface="Helvetica Light"/>
                        </a:rPr>
                        <a:t>Market</a:t>
                      </a:r>
                      <a:endParaRPr kumimoji="0" lang="ru-RU" sz="2000" b="1" i="0" u="none" strike="noStrike" cap="none" spc="110" normalizeH="0" baseline="0" dirty="0">
                        <a:ln>
                          <a:noFill/>
                        </a:ln>
                        <a:solidFill>
                          <a:schemeClr val="accent2"/>
                        </a:solidFill>
                        <a:effectLst/>
                        <a:uFillTx/>
                        <a:latin typeface="Arial" panose="020B0604020202020204" pitchFamily="34" charset="0"/>
                        <a:ea typeface="+mn-ea"/>
                        <a:cs typeface="Arial" panose="020B0604020202020204" pitchFamily="34" charset="0"/>
                        <a:sym typeface="Helvetica Ligh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a:buClr>
                          <a:srgbClr val="FF0000"/>
                        </a:buClr>
                        <a:buFont typeface="Courier New" panose="02070309020205020404" pitchFamily="49" charset="0"/>
                        <a:buChar char="o"/>
                      </a:pPr>
                      <a:r>
                        <a:rPr lang="en-US" sz="2100" b="1" dirty="0" smtClean="0"/>
                        <a:t>Cost cutting</a:t>
                      </a:r>
                      <a:r>
                        <a:rPr lang="en-US" sz="2100" b="1" baseline="0" dirty="0" smtClean="0"/>
                        <a:t> strategy by main clients, v</a:t>
                      </a:r>
                      <a:r>
                        <a:rPr lang="en-US" sz="2100" b="1" dirty="0" smtClean="0"/>
                        <a:t>ery high uncertainty about future, </a:t>
                      </a:r>
                      <a:r>
                        <a:rPr lang="en-US" sz="2100" b="1" i="0" u="none" strike="noStrike" cap="none" spc="0" baseline="0" dirty="0" smtClean="0">
                          <a:ln>
                            <a:noFill/>
                          </a:ln>
                          <a:solidFill>
                            <a:schemeClr val="tx1"/>
                          </a:solidFill>
                          <a:uFillTx/>
                          <a:latin typeface="+mn-lt"/>
                          <a:ea typeface="+mn-ea"/>
                          <a:cs typeface="+mn-cs"/>
                          <a:sym typeface="Helvetica Light"/>
                        </a:rPr>
                        <a:t>no new projects, existing projects on stop</a:t>
                      </a:r>
                    </a:p>
                    <a:p>
                      <a:pPr marL="342900" indent="-342900" algn="l">
                        <a:buClr>
                          <a:srgbClr val="FF0000"/>
                        </a:buClr>
                        <a:buFont typeface="Courier New" panose="02070309020205020404" pitchFamily="49" charset="0"/>
                        <a:buChar char="o"/>
                      </a:pPr>
                      <a:r>
                        <a:rPr lang="en-US" sz="2100" b="1" i="0" u="none" strike="noStrike" cap="none" spc="0" baseline="0" dirty="0" smtClean="0">
                          <a:ln>
                            <a:noFill/>
                          </a:ln>
                          <a:solidFill>
                            <a:schemeClr val="tx1"/>
                          </a:solidFill>
                          <a:uFillTx/>
                          <a:latin typeface="+mn-lt"/>
                          <a:ea typeface="+mn-ea"/>
                          <a:cs typeface="+mn-cs"/>
                          <a:sym typeface="Helvetica Light"/>
                        </a:rPr>
                        <a:t>Sales in Q1 2020 = 92% of Q1 2019 </a:t>
                      </a:r>
                      <a:endParaRPr lang="ru-RU" sz="2100" b="1" i="0" u="none" strike="noStrike" cap="none" spc="0" baseline="0" dirty="0">
                        <a:ln>
                          <a:noFill/>
                        </a:ln>
                        <a:solidFill>
                          <a:schemeClr val="tx1"/>
                        </a:solidFill>
                        <a:uFillTx/>
                        <a:latin typeface="+mn-lt"/>
                        <a:ea typeface="+mn-ea"/>
                        <a:cs typeface="+mn-cs"/>
                        <a:sym typeface="Helvetica Ligh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584200" rtl="0" eaLnBrk="1" fontAlgn="auto" latinLnBrk="0" hangingPunct="1">
                        <a:lnSpc>
                          <a:spcPct val="100000"/>
                        </a:lnSpc>
                        <a:spcBef>
                          <a:spcPts val="0"/>
                        </a:spcBef>
                        <a:spcAft>
                          <a:spcPts val="0"/>
                        </a:spcAft>
                        <a:buClr>
                          <a:schemeClr val="accent3"/>
                        </a:buClr>
                        <a:buSzTx/>
                        <a:buFont typeface="Courier New" panose="02070309020205020404" pitchFamily="49" charset="0"/>
                        <a:buChar char="o"/>
                        <a:tabLst/>
                        <a:defRPr/>
                      </a:pPr>
                      <a:r>
                        <a:rPr lang="en-US" sz="2100" b="1" i="0" u="none" strike="noStrike" cap="none" spc="0" baseline="0" dirty="0" smtClean="0">
                          <a:ln>
                            <a:noFill/>
                          </a:ln>
                          <a:solidFill>
                            <a:schemeClr val="tx1"/>
                          </a:solidFill>
                          <a:uFillTx/>
                          <a:latin typeface="+mn-lt"/>
                          <a:ea typeface="+mn-ea"/>
                          <a:cs typeface="+mn-cs"/>
                          <a:sym typeface="Helvetica Light"/>
                        </a:rPr>
                        <a:t>Government and public sector continued key projects </a:t>
                      </a:r>
                      <a:r>
                        <a:rPr lang="en-US" sz="2100" b="1" i="0" u="none" strike="noStrike" cap="none" spc="0" baseline="0" dirty="0" smtClean="0">
                          <a:ln>
                            <a:noFill/>
                          </a:ln>
                          <a:solidFill>
                            <a:schemeClr val="tx1"/>
                          </a:solidFill>
                          <a:uFillTx/>
                          <a:latin typeface="+mn-lt"/>
                          <a:ea typeface="+mn-ea"/>
                          <a:cs typeface="+mn-cs"/>
                          <a:sym typeface="Wingdings" panose="05000000000000000000" pitchFamily="2" charset="2"/>
                        </a:rPr>
                        <a:t> no decline in demand</a:t>
                      </a:r>
                    </a:p>
                    <a:p>
                      <a:pPr marL="342900" marR="0" lvl="0" indent="-342900" algn="l" defTabSz="584200" rtl="0" eaLnBrk="1" fontAlgn="auto" latinLnBrk="0" hangingPunct="1">
                        <a:lnSpc>
                          <a:spcPct val="100000"/>
                        </a:lnSpc>
                        <a:spcBef>
                          <a:spcPts val="0"/>
                        </a:spcBef>
                        <a:spcAft>
                          <a:spcPts val="0"/>
                        </a:spcAft>
                        <a:buClr>
                          <a:schemeClr val="accent3"/>
                        </a:buClr>
                        <a:buSzTx/>
                        <a:buFont typeface="Courier New" panose="02070309020205020404" pitchFamily="49" charset="0"/>
                        <a:buChar char="o"/>
                        <a:tabLst/>
                        <a:defRPr/>
                      </a:pPr>
                      <a:r>
                        <a:rPr lang="en-US" sz="2100" b="1" dirty="0" smtClean="0"/>
                        <a:t>New</a:t>
                      </a:r>
                      <a:r>
                        <a:rPr lang="en-US" sz="2100" b="1" baseline="0" dirty="0" smtClean="0"/>
                        <a:t> d</a:t>
                      </a:r>
                      <a:r>
                        <a:rPr lang="en-US" sz="2100" b="1" dirty="0" smtClean="0"/>
                        <a:t>emand for distant technologies</a:t>
                      </a:r>
                      <a:r>
                        <a:rPr lang="en-US" sz="2100" b="1" baseline="0" dirty="0" smtClean="0"/>
                        <a:t> </a:t>
                      </a:r>
                      <a:r>
                        <a:rPr lang="ru-RU" sz="2100" b="0" i="0" u="none" strike="noStrike" cap="none" spc="0" baseline="0" dirty="0" smtClean="0">
                          <a:ln>
                            <a:noFill/>
                          </a:ln>
                          <a:solidFill>
                            <a:schemeClr val="tx1"/>
                          </a:solidFill>
                          <a:uFillTx/>
                          <a:latin typeface="+mn-lt"/>
                          <a:ea typeface="+mn-ea"/>
                          <a:cs typeface="+mn-cs"/>
                          <a:sym typeface="Helvetica Light"/>
                        </a:rPr>
                        <a:t>. </a:t>
                      </a:r>
                    </a:p>
                    <a:p>
                      <a:pPr marL="342900" indent="-342900" algn="l">
                        <a:buClr>
                          <a:schemeClr val="accent3"/>
                        </a:buClr>
                        <a:buFont typeface="Courier New" panose="02070309020205020404" pitchFamily="49" charset="0"/>
                        <a:buChar char="o"/>
                      </a:pPr>
                      <a:endParaRPr lang="ru-RU" sz="2000" b="0" i="0" u="none" strike="noStrike" cap="none" spc="0" baseline="0" dirty="0">
                        <a:ln>
                          <a:noFill/>
                        </a:ln>
                        <a:solidFill>
                          <a:schemeClr val="tx1"/>
                        </a:solidFill>
                        <a:uFillTx/>
                        <a:latin typeface="+mn-lt"/>
                        <a:ea typeface="+mn-ea"/>
                        <a:cs typeface="+mn-cs"/>
                        <a:sym typeface="Helvetica Ligh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700416608"/>
                  </a:ext>
                </a:extLst>
              </a:tr>
              <a:tr h="1829642">
                <a:tc>
                  <a:txBody>
                    <a:bodyPr/>
                    <a:lstStyle/>
                    <a:p>
                      <a:pPr marL="0" marR="0" indent="0" algn="ctr" defTabSz="457200" rtl="0" eaLnBrk="0" fontAlgn="base" latinLnBrk="0" hangingPunct="1">
                        <a:lnSpc>
                          <a:spcPct val="100000"/>
                        </a:lnSpc>
                        <a:spcBef>
                          <a:spcPct val="0"/>
                        </a:spcBef>
                        <a:spcAft>
                          <a:spcPct val="0"/>
                        </a:spcAft>
                        <a:buClrTx/>
                        <a:buSzTx/>
                        <a:buFontTx/>
                        <a:buNone/>
                        <a:tabLst/>
                        <a:defRPr/>
                      </a:pPr>
                      <a:endParaRPr kumimoji="0" lang="ru-RU" sz="2000" b="1" i="0" u="none" strike="noStrike" cap="none" spc="110" normalizeH="0" baseline="0" dirty="0">
                        <a:ln>
                          <a:noFill/>
                        </a:ln>
                        <a:solidFill>
                          <a:schemeClr val="bg2">
                            <a:lumMod val="25000"/>
                          </a:schemeClr>
                        </a:solidFill>
                        <a:effectLst/>
                        <a:uFillTx/>
                        <a:latin typeface="Arial" panose="020B0604020202020204" pitchFamily="34" charset="0"/>
                        <a:ea typeface="+mn-ea"/>
                        <a:cs typeface="Arial" panose="020B0604020202020204" pitchFamily="34" charset="0"/>
                        <a:sym typeface="Helvetica Light"/>
                      </a:endParaRPr>
                    </a:p>
                    <a:p>
                      <a:pPr marL="0" marR="0" indent="0" algn="ctr" defTabSz="457200" rtl="0" eaLnBrk="0" fontAlgn="base" latinLnBrk="0" hangingPunct="1">
                        <a:lnSpc>
                          <a:spcPct val="100000"/>
                        </a:lnSpc>
                        <a:spcBef>
                          <a:spcPct val="0"/>
                        </a:spcBef>
                        <a:spcAft>
                          <a:spcPct val="0"/>
                        </a:spcAft>
                        <a:buClrTx/>
                        <a:buSzTx/>
                        <a:buFontTx/>
                        <a:buNone/>
                        <a:tabLst/>
                        <a:defRPr/>
                      </a:pPr>
                      <a:r>
                        <a:rPr kumimoji="0" lang="en-US" sz="2000" b="1" i="0" u="none" strike="noStrike" cap="none" spc="110" normalizeH="0" baseline="0" dirty="0" smtClean="0">
                          <a:ln>
                            <a:noFill/>
                          </a:ln>
                          <a:solidFill>
                            <a:schemeClr val="accent5"/>
                          </a:solidFill>
                          <a:effectLst/>
                          <a:uFillTx/>
                          <a:latin typeface="Arial" panose="020B0604020202020204" pitchFamily="34" charset="0"/>
                          <a:ea typeface="+mn-ea"/>
                          <a:cs typeface="Arial" panose="020B0604020202020204" pitchFamily="34" charset="0"/>
                          <a:sym typeface="Helvetica Light"/>
                        </a:rPr>
                        <a:t>New drivers</a:t>
                      </a:r>
                      <a:endParaRPr kumimoji="0" lang="ru-RU" sz="2000" b="1" i="0" u="none" strike="noStrike" cap="none" spc="110" normalizeH="0" baseline="0" dirty="0">
                        <a:ln>
                          <a:noFill/>
                        </a:ln>
                        <a:solidFill>
                          <a:schemeClr val="accent5"/>
                        </a:solidFill>
                        <a:effectLst/>
                        <a:uFillTx/>
                        <a:latin typeface="Arial" panose="020B0604020202020204" pitchFamily="34" charset="0"/>
                        <a:ea typeface="+mn-ea"/>
                        <a:cs typeface="Arial" panose="020B0604020202020204" pitchFamily="34" charset="0"/>
                        <a:sym typeface="Helvetica Ligh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marL="342900" indent="-342900" algn="ctr">
                        <a:buClr>
                          <a:srgbClr val="FF0000"/>
                        </a:buClr>
                        <a:buFont typeface="Courier New" panose="02070309020205020404" pitchFamily="49" charset="0"/>
                        <a:buChar char="o"/>
                      </a:pPr>
                      <a:endParaRPr lang="ru-RU" sz="2000" dirty="0"/>
                    </a:p>
                    <a:p>
                      <a:pPr marL="0" indent="0" algn="ctr">
                        <a:buClr>
                          <a:srgbClr val="FF0000"/>
                        </a:buClr>
                        <a:buFont typeface="Courier New" panose="02070309020205020404" pitchFamily="49" charset="0"/>
                        <a:buNone/>
                      </a:pPr>
                      <a:endParaRPr lang="ru-RU" sz="2000" dirty="0">
                        <a:solidFill>
                          <a:srgbClr val="FF0000"/>
                        </a:solidFill>
                      </a:endParaRPr>
                    </a:p>
                    <a:p>
                      <a:pPr marL="0" indent="0" algn="ctr">
                        <a:buClr>
                          <a:srgbClr val="FF0000"/>
                        </a:buClr>
                        <a:buFont typeface="Courier New" panose="02070309020205020404" pitchFamily="49" charset="0"/>
                        <a:buNone/>
                      </a:pPr>
                      <a:r>
                        <a:rPr lang="ru-RU" sz="2000" dirty="0">
                          <a:solidFill>
                            <a:srgbClr val="FF0000"/>
                          </a:solidFill>
                        </a:rPr>
                        <a:t>-</a:t>
                      </a:r>
                    </a:p>
                  </a:txBody>
                  <a:tcPr>
                    <a:lnL w="12700" cmpd="sng">
                      <a:noFill/>
                    </a:lnL>
                    <a:lnR w="762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a:r>
                        <a:rPr lang="en-US" sz="2400" b="1" i="0" u="none" strike="noStrike" cap="none" spc="0" baseline="0" dirty="0" smtClean="0">
                          <a:ln>
                            <a:noFill/>
                          </a:ln>
                          <a:solidFill>
                            <a:schemeClr val="tx1"/>
                          </a:solidFill>
                          <a:uFillTx/>
                          <a:latin typeface="+mn-lt"/>
                          <a:ea typeface="+mn-ea"/>
                          <a:cs typeface="+mn-cs"/>
                          <a:sym typeface="Helvetica Light"/>
                        </a:rPr>
                        <a:t>E-commerce, E-finance (non-cash payments), E-government services, Cyber-security systems, Video-communications, Healthcare</a:t>
                      </a:r>
                      <a:endParaRPr lang="ru-RU" sz="2400" b="1" i="0" u="none" strike="noStrike" cap="none" spc="0" baseline="0" dirty="0">
                        <a:ln>
                          <a:noFill/>
                        </a:ln>
                        <a:solidFill>
                          <a:schemeClr val="tx1"/>
                        </a:solidFill>
                        <a:uFillTx/>
                        <a:latin typeface="+mn-lt"/>
                        <a:ea typeface="+mn-ea"/>
                        <a:cs typeface="+mn-cs"/>
                        <a:sym typeface="Helvetica Light"/>
                      </a:endParaRPr>
                    </a:p>
                  </a:txBody>
                  <a:tcPr>
                    <a:lnL w="762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xmlns="" val="590121586"/>
                  </a:ext>
                </a:extLst>
              </a:tr>
              <a:tr h="2330218">
                <a:tc>
                  <a:txBody>
                    <a:bodyPr/>
                    <a:lstStyle/>
                    <a:p>
                      <a:pPr marL="0" marR="0" indent="0" algn="ctr" defTabSz="457200" rtl="0" eaLnBrk="0" fontAlgn="base" latinLnBrk="0" hangingPunct="1">
                        <a:lnSpc>
                          <a:spcPct val="100000"/>
                        </a:lnSpc>
                        <a:spcBef>
                          <a:spcPct val="0"/>
                        </a:spcBef>
                        <a:spcAft>
                          <a:spcPct val="0"/>
                        </a:spcAft>
                        <a:buClrTx/>
                        <a:buSzTx/>
                        <a:buFontTx/>
                        <a:buNone/>
                        <a:tabLst/>
                        <a:defRPr/>
                      </a:pPr>
                      <a:endParaRPr kumimoji="0" lang="ru-RU" sz="2000" b="1" i="0" u="none" strike="noStrike" cap="none" spc="110" normalizeH="0" baseline="0" dirty="0">
                        <a:ln>
                          <a:noFill/>
                        </a:ln>
                        <a:solidFill>
                          <a:schemeClr val="bg2">
                            <a:lumMod val="25000"/>
                          </a:schemeClr>
                        </a:solidFill>
                        <a:effectLst/>
                        <a:uFillTx/>
                        <a:latin typeface="Arial" panose="020B0604020202020204" pitchFamily="34" charset="0"/>
                        <a:ea typeface="+mn-ea"/>
                        <a:cs typeface="Arial" panose="020B0604020202020204" pitchFamily="34" charset="0"/>
                        <a:sym typeface="Helvetica Light"/>
                      </a:endParaRPr>
                    </a:p>
                    <a:p>
                      <a:pPr marL="0" marR="0" indent="0" algn="ctr" defTabSz="457200" rtl="0" eaLnBrk="0" fontAlgn="base" latinLnBrk="0" hangingPunct="1">
                        <a:lnSpc>
                          <a:spcPct val="100000"/>
                        </a:lnSpc>
                        <a:spcBef>
                          <a:spcPct val="0"/>
                        </a:spcBef>
                        <a:spcAft>
                          <a:spcPct val="0"/>
                        </a:spcAft>
                        <a:buClrTx/>
                        <a:buSzTx/>
                        <a:buFontTx/>
                        <a:buNone/>
                        <a:tabLst/>
                        <a:defRPr/>
                      </a:pPr>
                      <a:r>
                        <a:rPr kumimoji="0" lang="en-US" sz="2000" b="1" i="0" u="none" strike="noStrike" cap="none" spc="110" normalizeH="0" baseline="0" dirty="0" smtClean="0">
                          <a:ln>
                            <a:noFill/>
                          </a:ln>
                          <a:solidFill>
                            <a:srgbClr val="0070C0"/>
                          </a:solidFill>
                          <a:effectLst/>
                          <a:uFillTx/>
                          <a:latin typeface="Arial" panose="020B0604020202020204" pitchFamily="34" charset="0"/>
                          <a:ea typeface="+mn-ea"/>
                          <a:cs typeface="Arial" panose="020B0604020202020204" pitchFamily="34" charset="0"/>
                          <a:sym typeface="Helvetica Light"/>
                        </a:rPr>
                        <a:t>Market forecasts </a:t>
                      </a:r>
                      <a:r>
                        <a:rPr kumimoji="0" lang="ru-RU" sz="2000" b="1" i="0" u="none" strike="noStrike" cap="none" spc="110" normalizeH="0" baseline="0" dirty="0" smtClean="0">
                          <a:ln>
                            <a:noFill/>
                          </a:ln>
                          <a:solidFill>
                            <a:srgbClr val="0070C0"/>
                          </a:solidFill>
                          <a:effectLst/>
                          <a:uFillTx/>
                          <a:latin typeface="Arial" panose="020B0604020202020204" pitchFamily="34" charset="0"/>
                          <a:ea typeface="+mn-ea"/>
                          <a:cs typeface="Arial" panose="020B0604020202020204" pitchFamily="34" charset="0"/>
                          <a:sym typeface="Helvetica Light"/>
                        </a:rPr>
                        <a:t>2020-2021</a:t>
                      </a:r>
                      <a:endParaRPr kumimoji="0" lang="ru-RU" sz="2000" b="1" i="0" u="none" strike="noStrike" cap="none" spc="110" normalizeH="0" baseline="0" dirty="0">
                        <a:ln>
                          <a:noFill/>
                        </a:ln>
                        <a:solidFill>
                          <a:srgbClr val="0070C0"/>
                        </a:solidFill>
                        <a:effectLst/>
                        <a:uFillTx/>
                        <a:latin typeface="Arial" panose="020B0604020202020204" pitchFamily="34" charset="0"/>
                        <a:ea typeface="+mn-ea"/>
                        <a:cs typeface="Arial" panose="020B0604020202020204" pitchFamily="34" charset="0"/>
                        <a:sym typeface="Helvetica Ligh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indent="-342900" algn="l" defTabSz="584200" rtl="0" latinLnBrk="0">
                        <a:lnSpc>
                          <a:spcPct val="100000"/>
                        </a:lnSpc>
                        <a:spcBef>
                          <a:spcPts val="0"/>
                        </a:spcBef>
                        <a:spcAft>
                          <a:spcPts val="0"/>
                        </a:spcAft>
                        <a:buClr>
                          <a:srgbClr val="FF0000"/>
                        </a:buClr>
                        <a:buSzTx/>
                        <a:buFont typeface="Courier New" panose="02070309020205020404" pitchFamily="49" charset="0"/>
                        <a:buChar char="o"/>
                        <a:tabLst/>
                      </a:pPr>
                      <a:r>
                        <a:rPr lang="en-US" sz="2200" b="1" i="0" u="none" strike="noStrike" cap="none" spc="0" baseline="0" dirty="0" smtClean="0">
                          <a:ln>
                            <a:noFill/>
                          </a:ln>
                          <a:solidFill>
                            <a:schemeClr val="tx1"/>
                          </a:solidFill>
                          <a:uFillTx/>
                          <a:latin typeface="+mn-lt"/>
                          <a:ea typeface="+mn-ea"/>
                          <a:cs typeface="+mn-cs"/>
                          <a:sym typeface="Helvetica Light"/>
                        </a:rPr>
                        <a:t>Expectations of deep decline - about 35% in USD terms till the end of 2020 (up to 16 USD billion)</a:t>
                      </a:r>
                      <a:r>
                        <a:rPr lang="ru-RU" sz="2200" b="1" i="0" u="none" strike="noStrike" cap="none" spc="0" baseline="0" dirty="0" smtClean="0">
                          <a:ln>
                            <a:noFill/>
                          </a:ln>
                          <a:solidFill>
                            <a:schemeClr val="tx1"/>
                          </a:solidFill>
                          <a:uFillTx/>
                          <a:latin typeface="+mn-lt"/>
                          <a:ea typeface="+mn-ea"/>
                          <a:cs typeface="+mn-cs"/>
                          <a:sym typeface="Helvetica Light"/>
                        </a:rPr>
                        <a:t> </a:t>
                      </a:r>
                      <a:endParaRPr lang="ru-RU" sz="2200" b="1" i="0" u="none" strike="noStrike" cap="none" spc="0" baseline="0" dirty="0">
                        <a:ln>
                          <a:noFill/>
                        </a:ln>
                        <a:solidFill>
                          <a:schemeClr val="tx1"/>
                        </a:solidFill>
                        <a:uFillTx/>
                        <a:latin typeface="+mn-lt"/>
                        <a:ea typeface="+mn-ea"/>
                        <a:cs typeface="+mn-cs"/>
                        <a:sym typeface="Helvetica Light"/>
                      </a:endParaRPr>
                    </a:p>
                    <a:p>
                      <a:pPr marL="342900" marR="0" indent="-342900" algn="l" defTabSz="584200" rtl="0" latinLnBrk="0">
                        <a:lnSpc>
                          <a:spcPct val="100000"/>
                        </a:lnSpc>
                        <a:spcBef>
                          <a:spcPts val="0"/>
                        </a:spcBef>
                        <a:spcAft>
                          <a:spcPts val="0"/>
                        </a:spcAft>
                        <a:buClr>
                          <a:srgbClr val="FF0000"/>
                        </a:buClr>
                        <a:buSzTx/>
                        <a:buFont typeface="Courier New" panose="02070309020205020404" pitchFamily="49" charset="0"/>
                        <a:buChar char="o"/>
                        <a:tabLst/>
                      </a:pPr>
                      <a:r>
                        <a:rPr lang="en-US" sz="2200" b="1" i="0" u="none" strike="noStrike" cap="none" spc="0" baseline="0" dirty="0" smtClean="0">
                          <a:ln>
                            <a:noFill/>
                          </a:ln>
                          <a:solidFill>
                            <a:schemeClr val="tx1"/>
                          </a:solidFill>
                          <a:uFillTx/>
                          <a:latin typeface="+mn-lt"/>
                          <a:ea typeface="+mn-ea"/>
                          <a:cs typeface="+mn-cs"/>
                          <a:sym typeface="Helvetica Light"/>
                        </a:rPr>
                        <a:t>Broad consensus in the market about such forecasts</a:t>
                      </a:r>
                      <a:endParaRPr lang="ru-RU" sz="2200" b="1" i="0" u="none" strike="noStrike" cap="none" spc="0" baseline="0" dirty="0">
                        <a:ln>
                          <a:noFill/>
                        </a:ln>
                        <a:solidFill>
                          <a:schemeClr val="tx1"/>
                        </a:solidFill>
                        <a:uFillTx/>
                        <a:latin typeface="+mn-lt"/>
                        <a:ea typeface="+mn-ea"/>
                        <a:cs typeface="+mn-cs"/>
                        <a:sym typeface="Helvetica Ligh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indent="-342900" algn="l" defTabSz="584200" rtl="0" latinLnBrk="0">
                        <a:lnSpc>
                          <a:spcPct val="100000"/>
                        </a:lnSpc>
                        <a:spcBef>
                          <a:spcPts val="0"/>
                        </a:spcBef>
                        <a:spcAft>
                          <a:spcPts val="0"/>
                        </a:spcAft>
                        <a:buClr>
                          <a:schemeClr val="accent3">
                            <a:lumMod val="60000"/>
                            <a:lumOff val="40000"/>
                          </a:schemeClr>
                        </a:buClr>
                        <a:buSzTx/>
                        <a:buFont typeface="Courier New" panose="02070309020205020404" pitchFamily="49" charset="0"/>
                        <a:buChar char="o"/>
                        <a:tabLst/>
                      </a:pPr>
                      <a:r>
                        <a:rPr lang="en-US" sz="2200" b="1" i="0" u="none" strike="noStrike" cap="none" spc="0" baseline="0" dirty="0" smtClean="0">
                          <a:ln>
                            <a:noFill/>
                          </a:ln>
                          <a:solidFill>
                            <a:schemeClr val="tx1"/>
                          </a:solidFill>
                          <a:uFillTx/>
                          <a:latin typeface="+mn-lt"/>
                          <a:ea typeface="+mn-ea"/>
                          <a:cs typeface="+mn-cs"/>
                          <a:sym typeface="Helvetica Light"/>
                        </a:rPr>
                        <a:t>Expectations of only 8% decline in 2020</a:t>
                      </a:r>
                      <a:r>
                        <a:rPr lang="ru-RU" sz="2200" b="1" i="0" u="none" strike="noStrike" cap="none" spc="0" baseline="0" dirty="0" smtClean="0">
                          <a:ln>
                            <a:noFill/>
                          </a:ln>
                          <a:solidFill>
                            <a:schemeClr val="tx1"/>
                          </a:solidFill>
                          <a:uFillTx/>
                          <a:latin typeface="+mn-lt"/>
                          <a:ea typeface="+mn-ea"/>
                          <a:cs typeface="+mn-cs"/>
                          <a:sym typeface="Helvetica Light"/>
                        </a:rPr>
                        <a:t> </a:t>
                      </a:r>
                      <a:endParaRPr lang="ru-RU" sz="2200" b="1" i="0" u="none" strike="noStrike" cap="none" spc="0" baseline="0" dirty="0">
                        <a:ln>
                          <a:noFill/>
                        </a:ln>
                        <a:solidFill>
                          <a:schemeClr val="tx1"/>
                        </a:solidFill>
                        <a:uFillTx/>
                        <a:latin typeface="+mn-lt"/>
                        <a:ea typeface="+mn-ea"/>
                        <a:cs typeface="+mn-cs"/>
                        <a:sym typeface="Helvetica Light"/>
                      </a:endParaRPr>
                    </a:p>
                    <a:p>
                      <a:pPr marL="342900" marR="0" indent="-342900" algn="l" defTabSz="584200" rtl="0" latinLnBrk="0">
                        <a:lnSpc>
                          <a:spcPct val="100000"/>
                        </a:lnSpc>
                        <a:spcBef>
                          <a:spcPts val="0"/>
                        </a:spcBef>
                        <a:spcAft>
                          <a:spcPts val="0"/>
                        </a:spcAft>
                        <a:buClr>
                          <a:schemeClr val="accent3">
                            <a:lumMod val="60000"/>
                            <a:lumOff val="40000"/>
                          </a:schemeClr>
                        </a:buClr>
                        <a:buSzTx/>
                        <a:buFont typeface="Courier New" panose="02070309020205020404" pitchFamily="49" charset="0"/>
                        <a:buChar char="o"/>
                        <a:tabLst/>
                      </a:pPr>
                      <a:r>
                        <a:rPr lang="en-US" sz="2200" b="1" i="0" u="none" strike="noStrike" cap="none" spc="0" baseline="0" dirty="0" smtClean="0">
                          <a:ln>
                            <a:noFill/>
                          </a:ln>
                          <a:solidFill>
                            <a:schemeClr val="tx1"/>
                          </a:solidFill>
                          <a:uFillTx/>
                          <a:latin typeface="+mn-lt"/>
                          <a:ea typeface="+mn-ea"/>
                          <a:cs typeface="+mn-cs"/>
                          <a:sym typeface="Helvetica Light"/>
                        </a:rPr>
                        <a:t>However: no recovery in </a:t>
                      </a:r>
                      <a:r>
                        <a:rPr lang="ru-RU" sz="2200" b="1" i="0" u="none" strike="noStrike" cap="none" spc="0" baseline="0" dirty="0" smtClean="0">
                          <a:ln>
                            <a:noFill/>
                          </a:ln>
                          <a:solidFill>
                            <a:schemeClr val="tx1"/>
                          </a:solidFill>
                          <a:uFillTx/>
                          <a:latin typeface="+mn-lt"/>
                          <a:ea typeface="+mn-ea"/>
                          <a:cs typeface="+mn-cs"/>
                          <a:sym typeface="Helvetica Light"/>
                        </a:rPr>
                        <a:t>2021 </a:t>
                      </a:r>
                      <a:r>
                        <a:rPr lang="en-US" sz="2200" b="1" i="0" u="none" strike="noStrike" cap="none" spc="0" baseline="0" dirty="0" smtClean="0">
                          <a:ln>
                            <a:noFill/>
                          </a:ln>
                          <a:solidFill>
                            <a:schemeClr val="tx1"/>
                          </a:solidFill>
                          <a:uFillTx/>
                          <a:latin typeface="+mn-lt"/>
                          <a:ea typeface="+mn-ea"/>
                          <a:cs typeface="+mn-cs"/>
                          <a:sym typeface="Helvetica Light"/>
                        </a:rPr>
                        <a:t>– due to cutting IT-budgets by governmental agencies (delayed crisis)</a:t>
                      </a:r>
                      <a:endParaRPr lang="ru-RU" sz="2200" b="1" i="0" u="none" strike="noStrike" cap="none" spc="0" baseline="0" dirty="0">
                        <a:ln>
                          <a:noFill/>
                        </a:ln>
                        <a:solidFill>
                          <a:schemeClr val="tx1"/>
                        </a:solidFill>
                        <a:uFillTx/>
                        <a:latin typeface="+mn-lt"/>
                        <a:ea typeface="+mn-ea"/>
                        <a:cs typeface="+mn-cs"/>
                        <a:sym typeface="Helvetica Light"/>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513703460"/>
                  </a:ext>
                </a:extLst>
              </a:tr>
            </a:tbl>
          </a:graphicData>
        </a:graphic>
      </p:graphicFrame>
    </p:spTree>
    <p:extLst>
      <p:ext uri="{BB962C8B-B14F-4D97-AF65-F5344CB8AC3E}">
        <p14:creationId xmlns:p14="http://schemas.microsoft.com/office/powerpoint/2010/main" val="18852511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ematic title of the main text"/>
          <p:cNvSpPr txBox="1"/>
          <p:nvPr/>
        </p:nvSpPr>
        <p:spPr>
          <a:xfrm>
            <a:off x="494213" y="1180569"/>
            <a:ext cx="12016373" cy="781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pPr algn="ctr"/>
            <a:r>
              <a:rPr lang="en-US" sz="4400" dirty="0" smtClean="0">
                <a:solidFill>
                  <a:srgbClr val="002060"/>
                </a:solidFill>
              </a:rPr>
              <a:t>Overall assessment of Covid19 pandemic for IT-sector</a:t>
            </a:r>
            <a:endParaRPr lang="fr-FR" sz="4400" dirty="0">
              <a:solidFill>
                <a:srgbClr val="002060"/>
              </a:solidFill>
            </a:endParaRPr>
          </a:p>
        </p:txBody>
      </p:sp>
      <p:sp>
        <p:nvSpPr>
          <p:cNvPr id="9"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6126481" y="2199341"/>
            <a:ext cx="6492240" cy="544568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342900" indent="-342900" algn="l">
              <a:spcAft>
                <a:spcPts val="1800"/>
              </a:spcAft>
              <a:buFont typeface="Arial" panose="020B0604020202020204" pitchFamily="34" charset="0"/>
              <a:buChar char="•"/>
              <a:defRPr sz="2100">
                <a:solidFill>
                  <a:srgbClr val="253957"/>
                </a:solidFill>
                <a:latin typeface="+mn-lt"/>
                <a:ea typeface="+mn-ea"/>
                <a:cs typeface="+mn-cs"/>
                <a:sym typeface="Arial Narrow"/>
              </a:defRPr>
            </a:pP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Understanding of key role of IT-industry for development of all other sectors of national economy</a:t>
            </a:r>
          </a:p>
          <a:p>
            <a:pPr marL="342900" indent="-342900" algn="l">
              <a:spcAft>
                <a:spcPts val="1800"/>
              </a:spcAft>
              <a:buFont typeface="Arial" panose="020B0604020202020204" pitchFamily="34" charset="0"/>
              <a:buChar char="•"/>
              <a:defRPr sz="2100">
                <a:solidFill>
                  <a:srgbClr val="253957"/>
                </a:solidFill>
                <a:latin typeface="+mn-lt"/>
                <a:ea typeface="+mn-ea"/>
                <a:cs typeface="+mn-cs"/>
                <a:sym typeface="Arial Narrow"/>
              </a:defRPr>
            </a:pP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Active communications between IT-business and government (new prime-minister and relevant minister appointed just before the crisis)</a:t>
            </a:r>
          </a:p>
          <a:p>
            <a:pPr marL="342900" indent="-342900" algn="l">
              <a:spcAft>
                <a:spcPts val="1800"/>
              </a:spcAft>
              <a:buFont typeface="Arial" panose="020B0604020202020204" pitchFamily="34" charset="0"/>
              <a:buChar char="•"/>
              <a:defRPr sz="2100">
                <a:solidFill>
                  <a:srgbClr val="253957"/>
                </a:solidFill>
                <a:latin typeface="+mn-lt"/>
                <a:ea typeface="+mn-ea"/>
                <a:cs typeface="+mn-cs"/>
                <a:sym typeface="Arial Narrow"/>
              </a:defRPr>
            </a:pP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New program of support for IT-sector – approved for 2021 (significant tax preferences and export promotion for software companies)</a:t>
            </a:r>
            <a:endParaRPr lang="ru-RU" sz="2800" dirty="0">
              <a:solidFill>
                <a:schemeClr val="bg2">
                  <a:lumMod val="25000"/>
                </a:schemeClr>
              </a:solidFill>
              <a:sym typeface="Arial Narrow"/>
            </a:endParaRPr>
          </a:p>
        </p:txBody>
      </p:sp>
      <p:sp>
        <p:nvSpPr>
          <p:cNvPr id="8" name="The name of the unit, laboratory, faculty, etc."/>
          <p:cNvSpPr txBox="1"/>
          <p:nvPr/>
        </p:nvSpPr>
        <p:spPr>
          <a:xfrm>
            <a:off x="4346115" y="392010"/>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fr-FR" altLang="ru-RU" dirty="0">
                <a:solidFill>
                  <a:schemeClr val="bg2">
                    <a:lumMod val="25000"/>
                  </a:schemeClr>
                </a:solidFill>
                <a:latin typeface="Arial" panose="020B0604020202020204" pitchFamily="34" charset="0"/>
                <a:cs typeface="Arial" panose="020B0604020202020204" pitchFamily="34" charset="0"/>
              </a:rPr>
              <a:t>Institute for Industrial and Market Studies, Higher School of Economics</a:t>
            </a:r>
            <a:endParaRPr dirty="0">
              <a:solidFill>
                <a:schemeClr val="bg2">
                  <a:lumMod val="25000"/>
                </a:schemeClr>
              </a:solidFill>
              <a:latin typeface="Arial Narrow" charset="0"/>
              <a:ea typeface="Arial Narrow" charset="0"/>
              <a:cs typeface="Arial Narrow" charset="0"/>
            </a:endParaRPr>
          </a:p>
        </p:txBody>
      </p:sp>
      <p:sp>
        <p:nvSpPr>
          <p:cNvPr id="10"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94213" y="2199341"/>
            <a:ext cx="5299541" cy="56278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342900" indent="-342900" algn="l">
              <a:spcAft>
                <a:spcPts val="1800"/>
              </a:spcAft>
              <a:buFont typeface="Arial" panose="020B0604020202020204" pitchFamily="34" charset="0"/>
              <a:buChar char="•"/>
              <a:defRPr sz="2100">
                <a:solidFill>
                  <a:srgbClr val="253957"/>
                </a:solidFill>
                <a:latin typeface="+mn-lt"/>
                <a:ea typeface="+mn-ea"/>
                <a:cs typeface="+mn-cs"/>
                <a:sym typeface="Arial Narrow"/>
              </a:defRPr>
            </a:pPr>
            <a:r>
              <a:rPr lang="en-US" sz="2800" dirty="0">
                <a:solidFill>
                  <a:schemeClr val="bg2">
                    <a:lumMod val="25000"/>
                  </a:schemeClr>
                </a:solidFill>
                <a:latin typeface="Arial" panose="020B0604020202020204" pitchFamily="34" charset="0"/>
                <a:cs typeface="Arial" panose="020B0604020202020204" pitchFamily="34" charset="0"/>
                <a:sym typeface="Arial Narrow"/>
              </a:rPr>
              <a:t>Relatively soft short-term direct impact of crisis – due to stabilizing role of governmental demand </a:t>
            </a:r>
          </a:p>
          <a:p>
            <a:pPr marL="342900" indent="-342900" algn="l">
              <a:spcAft>
                <a:spcPts val="1800"/>
              </a:spcAft>
              <a:buFont typeface="Arial" panose="020B0604020202020204" pitchFamily="34" charset="0"/>
              <a:buChar char="•"/>
              <a:defRPr sz="2100">
                <a:solidFill>
                  <a:srgbClr val="253957"/>
                </a:solidFill>
                <a:latin typeface="+mn-lt"/>
                <a:ea typeface="+mn-ea"/>
                <a:cs typeface="+mn-cs"/>
                <a:sym typeface="Arial Narrow"/>
              </a:defRPr>
            </a:pPr>
            <a:r>
              <a:rPr lang="en-US" sz="2800" dirty="0">
                <a:solidFill>
                  <a:schemeClr val="bg2">
                    <a:lumMod val="25000"/>
                  </a:schemeClr>
                </a:solidFill>
                <a:latin typeface="Arial" panose="020B0604020202020204" pitchFamily="34" charset="0"/>
                <a:cs typeface="Arial" panose="020B0604020202020204" pitchFamily="34" charset="0"/>
                <a:sym typeface="Arial Narrow"/>
              </a:rPr>
              <a:t>But </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long-term </a:t>
            </a:r>
            <a:r>
              <a:rPr lang="en-US" sz="2800" dirty="0">
                <a:solidFill>
                  <a:schemeClr val="bg2">
                    <a:lumMod val="25000"/>
                  </a:schemeClr>
                </a:solidFill>
                <a:latin typeface="Arial" panose="020B0604020202020204" pitchFamily="34" charset="0"/>
                <a:cs typeface="Arial" panose="020B0604020202020204" pitchFamily="34" charset="0"/>
                <a:sym typeface="Arial Narrow"/>
              </a:rPr>
              <a:t>negative consequences – due to limited competition in the markets (with weaker incentives at firm-level) and expected decline in public procurement of IT </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services</a:t>
            </a:r>
            <a:endParaRPr lang="ru-RU" sz="2800" dirty="0">
              <a:solidFill>
                <a:schemeClr val="bg2">
                  <a:lumMod val="25000"/>
                </a:schemeClr>
              </a:solidFill>
              <a:sym typeface="Arial Narrow"/>
            </a:endParaRPr>
          </a:p>
        </p:txBody>
      </p:sp>
      <p:sp>
        <p:nvSpPr>
          <p:cNvPr id="6" name="TextBox 5"/>
          <p:cNvSpPr txBox="1"/>
          <p:nvPr/>
        </p:nvSpPr>
        <p:spPr>
          <a:xfrm>
            <a:off x="526870" y="7710290"/>
            <a:ext cx="11951058" cy="1518364"/>
          </a:xfrm>
          <a:prstGeom prst="rect">
            <a:avLst/>
          </a:prstGeom>
          <a:solidFill>
            <a:srgbClr val="FFFF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dirty="0">
                <a:solidFill>
                  <a:schemeClr val="bg2">
                    <a:lumMod val="25000"/>
                  </a:schemeClr>
                </a:solidFill>
                <a:latin typeface="Arial" panose="020B0604020202020204" pitchFamily="34" charset="0"/>
                <a:cs typeface="Arial" panose="020B0604020202020204" pitchFamily="34" charset="0"/>
                <a:sym typeface="Arial Narrow"/>
              </a:rPr>
              <a:t>“</a:t>
            </a:r>
            <a:r>
              <a:rPr lang="en-US" sz="2800" dirty="0">
                <a:solidFill>
                  <a:schemeClr val="bg2">
                    <a:lumMod val="25000"/>
                  </a:schemeClr>
                </a:solidFill>
                <a:latin typeface="Arial" panose="020B0604020202020204" pitchFamily="34" charset="0"/>
                <a:cs typeface="Arial" panose="020B0604020202020204" pitchFamily="34" charset="0"/>
                <a:sym typeface="Arial Narrow"/>
              </a:rPr>
              <a:t>Window of opportunities</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 for the sector: strong and competent team in the government + mature demand for IT solutions</a:t>
            </a:r>
            <a:r>
              <a:rPr lang="ru-RU" sz="2800" dirty="0" smtClean="0">
                <a:solidFill>
                  <a:schemeClr val="bg2">
                    <a:lumMod val="25000"/>
                  </a:schemeClr>
                </a:solidFill>
                <a:latin typeface="Arial" panose="020B0604020202020204" pitchFamily="34" charset="0"/>
                <a:cs typeface="Arial" panose="020B0604020202020204" pitchFamily="34" charset="0"/>
                <a:sym typeface="Arial Narrow"/>
              </a:rPr>
              <a:t> </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in public and private </a:t>
            </a:r>
            <a:r>
              <a:rPr lang="en-US" sz="2800" dirty="0" smtClean="0">
                <a:solidFill>
                  <a:schemeClr val="bg2">
                    <a:lumMod val="25000"/>
                  </a:schemeClr>
                </a:solidFill>
                <a:latin typeface="Arial" panose="020B0604020202020204" pitchFamily="34" charset="0"/>
                <a:cs typeface="Arial" panose="020B0604020202020204" pitchFamily="34" charset="0"/>
                <a:sym typeface="Arial Narrow"/>
              </a:rPr>
              <a:t>sector</a:t>
            </a:r>
          </a:p>
          <a:p>
            <a:pPr algn="l"/>
            <a:r>
              <a:rPr kumimoji="0" lang="en-US" sz="2800" b="0" i="0" u="sng" strike="noStrike" cap="none" spc="0" normalizeH="0" baseline="0" dirty="0" smtClean="0">
                <a:ln>
                  <a:noFill/>
                </a:ln>
                <a:solidFill>
                  <a:schemeClr val="bg2">
                    <a:lumMod val="25000"/>
                  </a:schemeClr>
                </a:solidFill>
                <a:effectLst/>
                <a:uFillTx/>
                <a:latin typeface="Arial" panose="020B0604020202020204" pitchFamily="34" charset="0"/>
                <a:ea typeface="+mj-ea"/>
                <a:cs typeface="Arial" panose="020B0604020202020204" pitchFamily="34" charset="0"/>
                <a:sym typeface="Arial Narrow"/>
              </a:rPr>
              <a:t>However</a:t>
            </a:r>
            <a:r>
              <a:rPr kumimoji="0" lang="en-US" sz="2800" b="0" i="0" u="none" strike="noStrike" cap="none" spc="0" normalizeH="0" baseline="0" dirty="0" smtClean="0">
                <a:ln>
                  <a:noFill/>
                </a:ln>
                <a:solidFill>
                  <a:schemeClr val="bg2">
                    <a:lumMod val="25000"/>
                  </a:schemeClr>
                </a:solidFill>
                <a:effectLst/>
                <a:uFillTx/>
                <a:latin typeface="Arial" panose="020B0604020202020204" pitchFamily="34" charset="0"/>
                <a:ea typeface="+mj-ea"/>
                <a:cs typeface="Arial" panose="020B0604020202020204" pitchFamily="34" charset="0"/>
                <a:sym typeface="Arial Narrow"/>
              </a:rPr>
              <a:t>: strong</a:t>
            </a:r>
            <a:r>
              <a:rPr kumimoji="0" lang="en-US" sz="2800" b="0" i="0" u="none" strike="noStrike" cap="none" spc="0" normalizeH="0" dirty="0" smtClean="0">
                <a:ln>
                  <a:noFill/>
                </a:ln>
                <a:solidFill>
                  <a:schemeClr val="bg2">
                    <a:lumMod val="25000"/>
                  </a:schemeClr>
                </a:solidFill>
                <a:effectLst/>
                <a:uFillTx/>
                <a:latin typeface="Arial" panose="020B0604020202020204" pitchFamily="34" charset="0"/>
                <a:ea typeface="+mj-ea"/>
                <a:cs typeface="Arial" panose="020B0604020202020204" pitchFamily="34" charset="0"/>
                <a:sym typeface="Arial Narrow"/>
              </a:rPr>
              <a:t> violent pressure on the sector via criminal investigations</a:t>
            </a:r>
            <a:endParaRPr kumimoji="0" lang="ru-RU" sz="3600" b="0" i="0" u="none" strike="noStrike" cap="none" spc="0" normalizeH="0" baseline="0" dirty="0">
              <a:ln>
                <a:noFill/>
              </a:ln>
              <a:solidFill>
                <a:srgbClr val="000000"/>
              </a:solidFill>
              <a:effectLst/>
              <a:uFillTx/>
              <a:latin typeface="+mj-lt"/>
              <a:ea typeface="+mj-ea"/>
              <a:cs typeface="+mj-cs"/>
              <a:sym typeface="Helvetica Light"/>
            </a:endParaRPr>
          </a:p>
        </p:txBody>
      </p:sp>
      <p:cxnSp>
        <p:nvCxnSpPr>
          <p:cNvPr id="11" name="Прямая соединительная линия 10">
            <a:extLst>
              <a:ext uri="{FF2B5EF4-FFF2-40B4-BE49-F238E27FC236}">
                <a16:creationId xmlns:a16="http://schemas.microsoft.com/office/drawing/2014/main" xmlns="" id="{58590E60-6797-4C3C-9AC8-CE5C90C4D0D7}"/>
              </a:ext>
            </a:extLst>
          </p:cNvPr>
          <p:cNvCxnSpPr>
            <a:cxnSpLocks/>
          </p:cNvCxnSpPr>
          <p:nvPr/>
        </p:nvCxnSpPr>
        <p:spPr>
          <a:xfrm flipV="1">
            <a:off x="0" y="934902"/>
            <a:ext cx="13004800" cy="35139"/>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191520"/>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ematic title of the main text"/>
          <p:cNvSpPr txBox="1"/>
          <p:nvPr/>
        </p:nvSpPr>
        <p:spPr>
          <a:xfrm>
            <a:off x="222068" y="1180569"/>
            <a:ext cx="12553405" cy="7817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pPr algn="ctr"/>
            <a:r>
              <a:rPr lang="en-US" sz="4400" dirty="0" smtClean="0">
                <a:solidFill>
                  <a:srgbClr val="002060"/>
                </a:solidFill>
              </a:rPr>
              <a:t>TAdviser.ru: criminal cases in Russian IT-sector in 2020</a:t>
            </a:r>
            <a:endParaRPr lang="fr-FR" sz="4400" dirty="0">
              <a:solidFill>
                <a:srgbClr val="002060"/>
              </a:solidFill>
            </a:endParaRPr>
          </a:p>
        </p:txBody>
      </p:sp>
      <p:sp>
        <p:nvSpPr>
          <p:cNvPr id="8" name="The name of the unit, laboratory, faculty, etc."/>
          <p:cNvSpPr txBox="1"/>
          <p:nvPr/>
        </p:nvSpPr>
        <p:spPr>
          <a:xfrm>
            <a:off x="4346115" y="392010"/>
            <a:ext cx="8082786" cy="379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fr-FR" altLang="ru-RU" dirty="0">
                <a:solidFill>
                  <a:schemeClr val="bg2">
                    <a:lumMod val="25000"/>
                  </a:schemeClr>
                </a:solidFill>
                <a:latin typeface="Arial" panose="020B0604020202020204" pitchFamily="34" charset="0"/>
                <a:cs typeface="Arial" panose="020B0604020202020204" pitchFamily="34" charset="0"/>
              </a:rPr>
              <a:t>Institute for Industrial and Market Studies, Higher School of Economics</a:t>
            </a:r>
            <a:endParaRPr dirty="0">
              <a:solidFill>
                <a:schemeClr val="bg2">
                  <a:lumMod val="25000"/>
                </a:schemeClr>
              </a:solidFill>
              <a:latin typeface="Arial Narrow" charset="0"/>
              <a:ea typeface="Arial Narrow" charset="0"/>
              <a:cs typeface="Arial Narrow" charset="0"/>
            </a:endParaRPr>
          </a:p>
        </p:txBody>
      </p:sp>
      <p:cxnSp>
        <p:nvCxnSpPr>
          <p:cNvPr id="11" name="Прямая соединительная линия 10">
            <a:extLst>
              <a:ext uri="{FF2B5EF4-FFF2-40B4-BE49-F238E27FC236}">
                <a16:creationId xmlns:a16="http://schemas.microsoft.com/office/drawing/2014/main" xmlns="" id="{58590E60-6797-4C3C-9AC8-CE5C90C4D0D7}"/>
              </a:ext>
            </a:extLst>
          </p:cNvPr>
          <p:cNvCxnSpPr>
            <a:cxnSpLocks/>
          </p:cNvCxnSpPr>
          <p:nvPr/>
        </p:nvCxnSpPr>
        <p:spPr>
          <a:xfrm flipV="1">
            <a:off x="0" y="934902"/>
            <a:ext cx="13004800" cy="35139"/>
          </a:xfrm>
          <a:prstGeom prst="line">
            <a:avLst/>
          </a:prstGeom>
          <a:ln/>
        </p:spPr>
        <p:style>
          <a:lnRef idx="1">
            <a:schemeClr val="accent1"/>
          </a:lnRef>
          <a:fillRef idx="0">
            <a:schemeClr val="accent1"/>
          </a:fillRef>
          <a:effectRef idx="0">
            <a:schemeClr val="accent1"/>
          </a:effectRef>
          <a:fontRef idx="minor">
            <a:schemeClr val="tx1"/>
          </a:fontRef>
        </p:style>
      </p:cxnSp>
      <p:pic>
        <p:nvPicPr>
          <p:cNvPr id="3" name="Рисунок 2"/>
          <p:cNvPicPr>
            <a:picLocks noChangeAspect="1"/>
          </p:cNvPicPr>
          <p:nvPr/>
        </p:nvPicPr>
        <p:blipFill>
          <a:blip r:embed="rId2"/>
          <a:stretch>
            <a:fillRect/>
          </a:stretch>
        </p:blipFill>
        <p:spPr>
          <a:xfrm>
            <a:off x="989134" y="2108817"/>
            <a:ext cx="10937253" cy="7250539"/>
          </a:xfrm>
          <a:prstGeom prst="rect">
            <a:avLst/>
          </a:prstGeom>
        </p:spPr>
      </p:pic>
    </p:spTree>
    <p:extLst>
      <p:ext uri="{BB962C8B-B14F-4D97-AF65-F5344CB8AC3E}">
        <p14:creationId xmlns:p14="http://schemas.microsoft.com/office/powerpoint/2010/main" val="116820736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he name of the unit, laboratory, faculty, etc."/>
          <p:cNvSpPr txBox="1"/>
          <p:nvPr/>
        </p:nvSpPr>
        <p:spPr>
          <a:xfrm>
            <a:off x="4538382" y="347506"/>
            <a:ext cx="8082786"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fr-FR" altLang="ru-RU" dirty="0">
                <a:solidFill>
                  <a:schemeClr val="bg2">
                    <a:lumMod val="25000"/>
                  </a:schemeClr>
                </a:solidFill>
                <a:latin typeface="Arial" panose="020B0604020202020204" pitchFamily="34" charset="0"/>
                <a:cs typeface="Arial" panose="020B0604020202020204" pitchFamily="34" charset="0"/>
              </a:rPr>
              <a:t>Institute for Industrial and Market Studies Higher School of Economics</a:t>
            </a:r>
            <a:endParaRPr lang="en-US" altLang="ru-RU" dirty="0">
              <a:solidFill>
                <a:schemeClr val="bg2">
                  <a:lumMod val="25000"/>
                </a:schemeClr>
              </a:solidFill>
              <a:latin typeface="Arial" panose="020B0604020202020204" pitchFamily="34" charset="0"/>
              <a:cs typeface="Arial" panose="020B0604020202020204" pitchFamily="34" charset="0"/>
            </a:endParaRPr>
          </a:p>
          <a:p>
            <a:endParaRPr dirty="0">
              <a:solidFill>
                <a:schemeClr val="bg2">
                  <a:lumMod val="25000"/>
                </a:schemeClr>
              </a:solidFill>
              <a:latin typeface="Arial Narrow" charset="0"/>
              <a:ea typeface="Arial Narrow" charset="0"/>
              <a:cs typeface="Arial Narrow" charset="0"/>
            </a:endParaRPr>
          </a:p>
        </p:txBody>
      </p:sp>
      <p:sp>
        <p:nvSpPr>
          <p:cNvPr id="13" name="Thematic title of the main text"/>
          <p:cNvSpPr txBox="1"/>
          <p:nvPr/>
        </p:nvSpPr>
        <p:spPr>
          <a:xfrm>
            <a:off x="722932" y="1211165"/>
            <a:ext cx="11164268" cy="7014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pPr algn="ctr">
              <a:spcAft>
                <a:spcPts val="600"/>
              </a:spcAft>
            </a:pPr>
            <a:r>
              <a:rPr lang="en-US" sz="4400" dirty="0" smtClean="0">
                <a:solidFill>
                  <a:srgbClr val="002060"/>
                </a:solidFill>
              </a:rPr>
              <a:t>Tourism industry in Russia</a:t>
            </a:r>
            <a:endParaRPr lang="en-US" sz="4400" dirty="0">
              <a:solidFill>
                <a:srgbClr val="002060"/>
              </a:solidFill>
            </a:endParaRPr>
          </a:p>
        </p:txBody>
      </p:sp>
      <p:sp>
        <p:nvSpPr>
          <p:cNvPr id="1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70263" y="2361181"/>
            <a:ext cx="12150905" cy="664830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457200" indent="-457200" algn="l">
              <a:spcBef>
                <a:spcPts val="2000"/>
              </a:spcBef>
              <a:buSzPct val="100000"/>
              <a:buFont typeface="Arial" panose="020B0604020202020204" pitchFamily="34" charset="0"/>
              <a:buChar char="•"/>
              <a:defRPr sz="2100">
                <a:solidFill>
                  <a:srgbClr val="253957"/>
                </a:solidFill>
                <a:latin typeface="+mn-lt"/>
                <a:ea typeface="+mn-ea"/>
                <a:cs typeface="+mn-cs"/>
                <a:sym typeface="Arial Narrow"/>
              </a:defRPr>
            </a:pPr>
            <a:r>
              <a:rPr lang="en-US" sz="3200" dirty="0" smtClean="0">
                <a:solidFill>
                  <a:schemeClr val="bg2">
                    <a:lumMod val="25000"/>
                  </a:schemeClr>
                </a:solidFill>
                <a:sym typeface="Arial Narrow"/>
              </a:rPr>
              <a:t>Direct impact: </a:t>
            </a:r>
            <a:r>
              <a:rPr lang="en-US" sz="3200" b="1" dirty="0" smtClean="0">
                <a:solidFill>
                  <a:schemeClr val="bg2">
                    <a:lumMod val="25000"/>
                  </a:schemeClr>
                </a:solidFill>
                <a:sym typeface="Arial Narrow"/>
              </a:rPr>
              <a:t>1,2%</a:t>
            </a:r>
            <a:r>
              <a:rPr lang="en-US" sz="3200" dirty="0" smtClean="0">
                <a:solidFill>
                  <a:schemeClr val="bg2">
                    <a:lumMod val="25000"/>
                  </a:schemeClr>
                </a:solidFill>
                <a:sym typeface="Arial Narrow"/>
              </a:rPr>
              <a:t> </a:t>
            </a:r>
            <a:r>
              <a:rPr lang="en-US" sz="3200" dirty="0" smtClean="0">
                <a:solidFill>
                  <a:schemeClr val="bg2">
                    <a:lumMod val="25000"/>
                  </a:schemeClr>
                </a:solidFill>
                <a:sym typeface="Arial Narrow"/>
              </a:rPr>
              <a:t>of GDP and </a:t>
            </a:r>
            <a:r>
              <a:rPr lang="en-US" sz="3200" dirty="0" smtClean="0">
                <a:solidFill>
                  <a:schemeClr val="bg2">
                    <a:lumMod val="25000"/>
                  </a:schemeClr>
                </a:solidFill>
                <a:sym typeface="Arial Narrow"/>
              </a:rPr>
              <a:t>employment (about </a:t>
            </a:r>
            <a:r>
              <a:rPr lang="en-US" sz="3200" b="1" dirty="0" smtClean="0">
                <a:solidFill>
                  <a:schemeClr val="bg2">
                    <a:lumMod val="25000"/>
                  </a:schemeClr>
                </a:solidFill>
                <a:sym typeface="Arial Narrow"/>
              </a:rPr>
              <a:t>5%</a:t>
            </a:r>
            <a:r>
              <a:rPr lang="en-US" sz="3200" dirty="0" smtClean="0">
                <a:solidFill>
                  <a:schemeClr val="bg2">
                    <a:lumMod val="25000"/>
                  </a:schemeClr>
                </a:solidFill>
                <a:sym typeface="Arial Narrow"/>
              </a:rPr>
              <a:t> with related sectors)</a:t>
            </a:r>
            <a:endParaRPr lang="en-US" sz="3200" dirty="0" smtClean="0">
              <a:solidFill>
                <a:schemeClr val="bg2">
                  <a:lumMod val="25000"/>
                </a:schemeClr>
              </a:solidFill>
              <a:sym typeface="Arial Narrow"/>
            </a:endParaRPr>
          </a:p>
          <a:p>
            <a:pPr marL="457200" indent="-457200" algn="l">
              <a:spcBef>
                <a:spcPts val="2000"/>
              </a:spcBef>
              <a:buSzPct val="100000"/>
              <a:buFont typeface="Arial" panose="020B0604020202020204" pitchFamily="34" charset="0"/>
              <a:buChar char="•"/>
              <a:defRPr sz="2100">
                <a:solidFill>
                  <a:srgbClr val="253957"/>
                </a:solidFill>
                <a:latin typeface="+mn-lt"/>
                <a:ea typeface="+mn-ea"/>
                <a:cs typeface="+mn-cs"/>
                <a:sym typeface="Arial Narrow"/>
              </a:defRPr>
            </a:pPr>
            <a:r>
              <a:rPr lang="en-US" sz="3200" dirty="0" smtClean="0">
                <a:solidFill>
                  <a:schemeClr val="bg2">
                    <a:lumMod val="25000"/>
                  </a:schemeClr>
                </a:solidFill>
                <a:sym typeface="Arial Narrow"/>
              </a:rPr>
              <a:t>Three main segments: </a:t>
            </a:r>
            <a:r>
              <a:rPr lang="en-US" sz="3200" b="1" dirty="0" smtClean="0">
                <a:solidFill>
                  <a:schemeClr val="bg2">
                    <a:lumMod val="25000"/>
                  </a:schemeClr>
                </a:solidFill>
                <a:latin typeface="+mn-lt"/>
                <a:ea typeface="+mn-ea"/>
                <a:cs typeface="+mn-cs"/>
                <a:sym typeface="Arial Narrow"/>
              </a:rPr>
              <a:t>domestic </a:t>
            </a:r>
            <a:r>
              <a:rPr lang="en-US" sz="3200" b="1" dirty="0">
                <a:solidFill>
                  <a:schemeClr val="bg2">
                    <a:lumMod val="25000"/>
                  </a:schemeClr>
                </a:solidFill>
                <a:latin typeface="+mn-lt"/>
                <a:ea typeface="+mn-ea"/>
                <a:cs typeface="+mn-cs"/>
                <a:sym typeface="Arial Narrow"/>
              </a:rPr>
              <a:t>tourism</a:t>
            </a:r>
            <a:r>
              <a:rPr lang="en-US" sz="3200" dirty="0">
                <a:solidFill>
                  <a:schemeClr val="bg2">
                    <a:lumMod val="25000"/>
                  </a:schemeClr>
                </a:solidFill>
                <a:latin typeface="+mn-lt"/>
                <a:ea typeface="+mn-ea"/>
                <a:cs typeface="+mn-cs"/>
                <a:sym typeface="Arial Narrow"/>
              </a:rPr>
              <a:t> </a:t>
            </a:r>
            <a:r>
              <a:rPr lang="en-US" sz="3200" dirty="0" smtClean="0">
                <a:solidFill>
                  <a:schemeClr val="bg2">
                    <a:lumMod val="25000"/>
                  </a:schemeClr>
                </a:solidFill>
                <a:latin typeface="+mn-lt"/>
                <a:ea typeface="+mn-ea"/>
                <a:cs typeface="+mn-cs"/>
                <a:sym typeface="Arial Narrow"/>
              </a:rPr>
              <a:t>(visits </a:t>
            </a:r>
            <a:r>
              <a:rPr lang="en-US" sz="3200" dirty="0">
                <a:solidFill>
                  <a:schemeClr val="bg2">
                    <a:lumMod val="25000"/>
                  </a:schemeClr>
                </a:solidFill>
                <a:latin typeface="+mn-lt"/>
                <a:ea typeface="+mn-ea"/>
                <a:cs typeface="+mn-cs"/>
                <a:sym typeface="Arial Narrow"/>
              </a:rPr>
              <a:t>within a country by visitors who are residents of that </a:t>
            </a:r>
            <a:r>
              <a:rPr lang="en-US" sz="3200" dirty="0" smtClean="0">
                <a:solidFill>
                  <a:schemeClr val="bg2">
                    <a:lumMod val="25000"/>
                  </a:schemeClr>
                </a:solidFill>
                <a:latin typeface="+mn-lt"/>
                <a:ea typeface="+mn-ea"/>
                <a:cs typeface="+mn-cs"/>
                <a:sym typeface="Arial Narrow"/>
              </a:rPr>
              <a:t>country), </a:t>
            </a:r>
            <a:r>
              <a:rPr lang="en-US" sz="3200" b="1" dirty="0" smtClean="0">
                <a:solidFill>
                  <a:schemeClr val="bg2">
                    <a:lumMod val="25000"/>
                  </a:schemeClr>
                </a:solidFill>
                <a:latin typeface="+mn-lt"/>
                <a:ea typeface="+mn-ea"/>
                <a:cs typeface="+mn-cs"/>
                <a:sym typeface="Arial Narrow"/>
              </a:rPr>
              <a:t>inbound </a:t>
            </a:r>
            <a:r>
              <a:rPr lang="en-US" sz="3200" b="1" dirty="0">
                <a:solidFill>
                  <a:schemeClr val="bg2">
                    <a:lumMod val="25000"/>
                  </a:schemeClr>
                </a:solidFill>
                <a:latin typeface="+mn-lt"/>
                <a:ea typeface="+mn-ea"/>
                <a:cs typeface="+mn-cs"/>
                <a:sym typeface="Arial Narrow"/>
              </a:rPr>
              <a:t>tourism</a:t>
            </a:r>
            <a:r>
              <a:rPr lang="en-US" sz="3200" dirty="0">
                <a:solidFill>
                  <a:schemeClr val="bg2">
                    <a:lumMod val="25000"/>
                  </a:schemeClr>
                </a:solidFill>
                <a:latin typeface="+mn-lt"/>
                <a:ea typeface="+mn-ea"/>
                <a:cs typeface="+mn-cs"/>
                <a:sym typeface="Arial Narrow"/>
              </a:rPr>
              <a:t> </a:t>
            </a:r>
            <a:r>
              <a:rPr lang="en-US" sz="3200" dirty="0" smtClean="0">
                <a:solidFill>
                  <a:schemeClr val="bg2">
                    <a:lumMod val="25000"/>
                  </a:schemeClr>
                </a:solidFill>
                <a:latin typeface="+mn-lt"/>
                <a:ea typeface="+mn-ea"/>
                <a:cs typeface="+mn-cs"/>
                <a:sym typeface="Arial Narrow"/>
              </a:rPr>
              <a:t>(visits </a:t>
            </a:r>
            <a:r>
              <a:rPr lang="en-US" sz="3200" dirty="0">
                <a:solidFill>
                  <a:schemeClr val="bg2">
                    <a:lumMod val="25000"/>
                  </a:schemeClr>
                </a:solidFill>
                <a:latin typeface="+mn-lt"/>
                <a:ea typeface="+mn-ea"/>
                <a:cs typeface="+mn-cs"/>
                <a:sym typeface="Arial Narrow"/>
              </a:rPr>
              <a:t>to a country by visitors who are not residents of that </a:t>
            </a:r>
            <a:r>
              <a:rPr lang="en-US" sz="3200" dirty="0" smtClean="0">
                <a:solidFill>
                  <a:schemeClr val="bg2">
                    <a:lumMod val="25000"/>
                  </a:schemeClr>
                </a:solidFill>
                <a:latin typeface="+mn-lt"/>
                <a:ea typeface="+mn-ea"/>
                <a:cs typeface="+mn-cs"/>
                <a:sym typeface="Arial Narrow"/>
              </a:rPr>
              <a:t>country), </a:t>
            </a:r>
            <a:r>
              <a:rPr lang="en-US" sz="3200" b="1" dirty="0" smtClean="0">
                <a:solidFill>
                  <a:schemeClr val="bg2">
                    <a:lumMod val="25000"/>
                  </a:schemeClr>
                </a:solidFill>
                <a:latin typeface="+mn-lt"/>
                <a:ea typeface="+mn-ea"/>
                <a:cs typeface="+mn-cs"/>
                <a:sym typeface="Arial Narrow"/>
              </a:rPr>
              <a:t>outbound </a:t>
            </a:r>
            <a:r>
              <a:rPr lang="en-US" sz="3200" b="1" dirty="0">
                <a:solidFill>
                  <a:schemeClr val="bg2">
                    <a:lumMod val="25000"/>
                  </a:schemeClr>
                </a:solidFill>
                <a:latin typeface="+mn-lt"/>
                <a:ea typeface="+mn-ea"/>
                <a:cs typeface="+mn-cs"/>
                <a:sym typeface="Arial Narrow"/>
              </a:rPr>
              <a:t>tourism</a:t>
            </a:r>
            <a:r>
              <a:rPr lang="en-US" sz="3200" dirty="0">
                <a:solidFill>
                  <a:schemeClr val="bg2">
                    <a:lumMod val="25000"/>
                  </a:schemeClr>
                </a:solidFill>
                <a:latin typeface="+mn-lt"/>
                <a:ea typeface="+mn-ea"/>
                <a:cs typeface="+mn-cs"/>
                <a:sym typeface="Arial Narrow"/>
              </a:rPr>
              <a:t> </a:t>
            </a:r>
            <a:r>
              <a:rPr lang="en-US" sz="3200" dirty="0" smtClean="0">
                <a:solidFill>
                  <a:schemeClr val="bg2">
                    <a:lumMod val="25000"/>
                  </a:schemeClr>
                </a:solidFill>
                <a:latin typeface="+mn-lt"/>
                <a:ea typeface="+mn-ea"/>
                <a:cs typeface="+mn-cs"/>
                <a:sym typeface="Arial Narrow"/>
              </a:rPr>
              <a:t>(visits </a:t>
            </a:r>
            <a:r>
              <a:rPr lang="en-US" sz="3200" dirty="0">
                <a:solidFill>
                  <a:schemeClr val="bg2">
                    <a:lumMod val="25000"/>
                  </a:schemeClr>
                </a:solidFill>
                <a:latin typeface="+mn-lt"/>
                <a:ea typeface="+mn-ea"/>
                <a:cs typeface="+mn-cs"/>
                <a:sym typeface="Arial Narrow"/>
              </a:rPr>
              <a:t>by residents of a country outside that </a:t>
            </a:r>
            <a:r>
              <a:rPr lang="en-US" sz="3200" dirty="0" smtClean="0">
                <a:solidFill>
                  <a:schemeClr val="bg2">
                    <a:lumMod val="25000"/>
                  </a:schemeClr>
                </a:solidFill>
                <a:latin typeface="+mn-lt"/>
                <a:ea typeface="+mn-ea"/>
                <a:cs typeface="+mn-cs"/>
                <a:sym typeface="Arial Narrow"/>
              </a:rPr>
              <a:t>country). </a:t>
            </a:r>
          </a:p>
          <a:p>
            <a:pPr marL="457200" indent="-457200" algn="l">
              <a:spcBef>
                <a:spcPts val="2000"/>
              </a:spcBef>
              <a:buSzPct val="100000"/>
              <a:buFont typeface="Arial" panose="020B0604020202020204" pitchFamily="34" charset="0"/>
              <a:buChar char="•"/>
              <a:defRPr sz="2100">
                <a:solidFill>
                  <a:srgbClr val="253957"/>
                </a:solidFill>
                <a:latin typeface="+mn-lt"/>
                <a:ea typeface="+mn-ea"/>
                <a:cs typeface="+mn-cs"/>
                <a:sym typeface="Arial Narrow"/>
              </a:defRPr>
            </a:pPr>
            <a:r>
              <a:rPr lang="en-US" sz="3200" dirty="0" smtClean="0">
                <a:solidFill>
                  <a:schemeClr val="bg2">
                    <a:lumMod val="25000"/>
                  </a:schemeClr>
                </a:solidFill>
                <a:latin typeface="+mn-lt"/>
                <a:ea typeface="+mn-ea"/>
                <a:cs typeface="+mn-cs"/>
                <a:sym typeface="Arial Narrow"/>
              </a:rPr>
              <a:t>Outbound tourism as dominant segment for many decades</a:t>
            </a:r>
          </a:p>
          <a:p>
            <a:pPr marL="457200" indent="-457200" algn="l">
              <a:spcBef>
                <a:spcPts val="2000"/>
              </a:spcBef>
              <a:buSzPct val="100000"/>
              <a:buFont typeface="Arial" panose="020B0604020202020204" pitchFamily="34" charset="0"/>
              <a:buChar char="•"/>
              <a:defRPr sz="2100">
                <a:solidFill>
                  <a:srgbClr val="253957"/>
                </a:solidFill>
                <a:latin typeface="+mn-lt"/>
                <a:ea typeface="+mn-ea"/>
                <a:cs typeface="+mn-cs"/>
                <a:sym typeface="Arial Narrow"/>
              </a:defRPr>
            </a:pPr>
            <a:r>
              <a:rPr lang="en-US" sz="3200" dirty="0" smtClean="0">
                <a:solidFill>
                  <a:schemeClr val="bg2">
                    <a:lumMod val="25000"/>
                  </a:schemeClr>
                </a:solidFill>
                <a:latin typeface="+mn-lt"/>
                <a:ea typeface="+mn-ea"/>
                <a:cs typeface="+mn-cs"/>
                <a:sym typeface="Arial Narrow"/>
              </a:rPr>
              <a:t>Underdeveloped infrastructure with poor quality for domestic and inbound tourism (9 places in hotels for 1000 citizens in Russia vs. 24 in Sweden, 23 in Germany and 20 in France; high cost of domestic travel)</a:t>
            </a:r>
          </a:p>
          <a:p>
            <a:pPr marL="457200" indent="-457200" algn="l">
              <a:spcBef>
                <a:spcPts val="2000"/>
              </a:spcBef>
              <a:buSzPct val="100000"/>
              <a:buFont typeface="Arial" panose="020B0604020202020204" pitchFamily="34" charset="0"/>
              <a:buChar char="•"/>
              <a:defRPr sz="2100">
                <a:solidFill>
                  <a:srgbClr val="253957"/>
                </a:solidFill>
                <a:latin typeface="+mn-lt"/>
                <a:ea typeface="+mn-ea"/>
                <a:cs typeface="+mn-cs"/>
                <a:sym typeface="Arial Narrow"/>
              </a:defRPr>
            </a:pPr>
            <a:r>
              <a:rPr lang="en-US" sz="3200" dirty="0" smtClean="0">
                <a:solidFill>
                  <a:schemeClr val="bg2">
                    <a:lumMod val="25000"/>
                  </a:schemeClr>
                </a:solidFill>
                <a:latin typeface="+mn-lt"/>
                <a:ea typeface="+mn-ea"/>
                <a:cs typeface="+mn-cs"/>
                <a:sym typeface="Arial Narrow"/>
              </a:rPr>
              <a:t>During many years lack of complex approach to the development of sector and lack of incentives on the side of regional governments </a:t>
            </a:r>
            <a:endParaRPr lang="en-US" sz="3200" dirty="0">
              <a:solidFill>
                <a:schemeClr val="bg2">
                  <a:lumMod val="25000"/>
                </a:schemeClr>
              </a:solidFill>
              <a:latin typeface="+mn-lt"/>
              <a:ea typeface="+mn-ea"/>
              <a:cs typeface="+mn-cs"/>
              <a:sym typeface="Arial Narrow"/>
            </a:endParaRPr>
          </a:p>
          <a:p>
            <a:pPr algn="l">
              <a:spcBef>
                <a:spcPts val="1200"/>
              </a:spcBef>
              <a:buSzPct val="100000"/>
              <a:defRPr sz="2100">
                <a:solidFill>
                  <a:srgbClr val="253957"/>
                </a:solidFill>
                <a:latin typeface="+mn-lt"/>
                <a:ea typeface="+mn-ea"/>
                <a:cs typeface="+mn-cs"/>
                <a:sym typeface="Arial Narrow"/>
              </a:defRPr>
            </a:pPr>
            <a:endParaRPr lang="en-US" sz="2900" dirty="0">
              <a:solidFill>
                <a:schemeClr val="bg2">
                  <a:lumMod val="25000"/>
                </a:schemeClr>
              </a:solidFill>
              <a:sym typeface="Arial Narrow"/>
            </a:endParaRPr>
          </a:p>
        </p:txBody>
      </p:sp>
      <p:cxnSp>
        <p:nvCxnSpPr>
          <p:cNvPr id="5" name="Прямая соединительная линия 4">
            <a:extLst>
              <a:ext uri="{FF2B5EF4-FFF2-40B4-BE49-F238E27FC236}">
                <a16:creationId xmlns:a16="http://schemas.microsoft.com/office/drawing/2014/main" xmlns="" id="{58590E60-6797-4C3C-9AC8-CE5C90C4D0D7}"/>
              </a:ext>
            </a:extLst>
          </p:cNvPr>
          <p:cNvCxnSpPr>
            <a:cxnSpLocks/>
          </p:cNvCxnSpPr>
          <p:nvPr/>
        </p:nvCxnSpPr>
        <p:spPr>
          <a:xfrm flipV="1">
            <a:off x="0" y="934902"/>
            <a:ext cx="13004800" cy="35139"/>
          </a:xfrm>
          <a:prstGeom prst="line">
            <a:avLst/>
          </a:prstGeom>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he name of the unit, laboratory, faculty, etc."/>
          <p:cNvSpPr txBox="1"/>
          <p:nvPr/>
        </p:nvSpPr>
        <p:spPr>
          <a:xfrm>
            <a:off x="4538382" y="347506"/>
            <a:ext cx="8082786" cy="65659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r">
              <a:defRPr sz="1800">
                <a:solidFill>
                  <a:srgbClr val="253957"/>
                </a:solidFill>
                <a:latin typeface="+mn-lt"/>
                <a:ea typeface="+mn-ea"/>
                <a:cs typeface="+mn-cs"/>
                <a:sym typeface="Arial Narrow"/>
              </a:defRPr>
            </a:lvl1pPr>
          </a:lstStyle>
          <a:p>
            <a:r>
              <a:rPr lang="fr-FR" altLang="ru-RU" dirty="0">
                <a:solidFill>
                  <a:schemeClr val="bg2">
                    <a:lumMod val="25000"/>
                  </a:schemeClr>
                </a:solidFill>
                <a:latin typeface="Arial" panose="020B0604020202020204" pitchFamily="34" charset="0"/>
                <a:cs typeface="Arial" panose="020B0604020202020204" pitchFamily="34" charset="0"/>
              </a:rPr>
              <a:t>Institute for Industrial and Market Studies Higher School of Economics</a:t>
            </a:r>
            <a:endParaRPr lang="en-US" altLang="ru-RU" dirty="0">
              <a:solidFill>
                <a:schemeClr val="bg2">
                  <a:lumMod val="25000"/>
                </a:schemeClr>
              </a:solidFill>
              <a:latin typeface="Arial" panose="020B0604020202020204" pitchFamily="34" charset="0"/>
              <a:cs typeface="Arial" panose="020B0604020202020204" pitchFamily="34" charset="0"/>
            </a:endParaRPr>
          </a:p>
          <a:p>
            <a:endParaRPr dirty="0">
              <a:solidFill>
                <a:schemeClr val="bg2">
                  <a:lumMod val="25000"/>
                </a:schemeClr>
              </a:solidFill>
              <a:latin typeface="Arial Narrow" charset="0"/>
              <a:ea typeface="Arial Narrow" charset="0"/>
              <a:cs typeface="Arial Narrow" charset="0"/>
            </a:endParaRPr>
          </a:p>
        </p:txBody>
      </p:sp>
      <p:sp>
        <p:nvSpPr>
          <p:cNvPr id="13" name="Thematic title of the main text"/>
          <p:cNvSpPr txBox="1"/>
          <p:nvPr/>
        </p:nvSpPr>
        <p:spPr>
          <a:xfrm>
            <a:off x="722932" y="1211165"/>
            <a:ext cx="11164268" cy="70145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lvl1pPr algn="l">
              <a:defRPr sz="3000" b="1">
                <a:solidFill>
                  <a:srgbClr val="253957"/>
                </a:solidFill>
                <a:latin typeface="+mn-lt"/>
                <a:ea typeface="+mn-ea"/>
                <a:cs typeface="+mn-cs"/>
                <a:sym typeface="Arial Narrow"/>
              </a:defRPr>
            </a:lvl1pPr>
          </a:lstStyle>
          <a:p>
            <a:pPr algn="ctr">
              <a:spcAft>
                <a:spcPts val="600"/>
              </a:spcAft>
            </a:pPr>
            <a:r>
              <a:rPr lang="en-US" sz="4400" dirty="0">
                <a:solidFill>
                  <a:srgbClr val="002060"/>
                </a:solidFill>
              </a:rPr>
              <a:t>Impact of</a:t>
            </a:r>
            <a:r>
              <a:rPr lang="ru-RU" sz="4400" dirty="0">
                <a:solidFill>
                  <a:srgbClr val="002060"/>
                </a:solidFill>
              </a:rPr>
              <a:t> </a:t>
            </a:r>
            <a:r>
              <a:rPr lang="en-US" sz="4400" dirty="0">
                <a:solidFill>
                  <a:srgbClr val="002060"/>
                </a:solidFill>
              </a:rPr>
              <a:t>COVID</a:t>
            </a:r>
            <a:r>
              <a:rPr lang="ru-RU" sz="4400" dirty="0">
                <a:solidFill>
                  <a:srgbClr val="002060"/>
                </a:solidFill>
              </a:rPr>
              <a:t>-19 </a:t>
            </a:r>
            <a:r>
              <a:rPr lang="en-US" sz="4400" dirty="0">
                <a:solidFill>
                  <a:srgbClr val="002060"/>
                </a:solidFill>
              </a:rPr>
              <a:t>on </a:t>
            </a:r>
            <a:r>
              <a:rPr lang="en-US" sz="4400" dirty="0" smtClean="0">
                <a:solidFill>
                  <a:srgbClr val="002060"/>
                </a:solidFill>
              </a:rPr>
              <a:t>tourism sector in </a:t>
            </a:r>
            <a:r>
              <a:rPr lang="en-US" sz="4400" dirty="0">
                <a:solidFill>
                  <a:srgbClr val="002060"/>
                </a:solidFill>
              </a:rPr>
              <a:t>R</a:t>
            </a:r>
            <a:r>
              <a:rPr lang="en-US" sz="4400" dirty="0" smtClean="0">
                <a:solidFill>
                  <a:srgbClr val="002060"/>
                </a:solidFill>
              </a:rPr>
              <a:t>ussia</a:t>
            </a:r>
            <a:endParaRPr lang="en-US" sz="4400" dirty="0">
              <a:solidFill>
                <a:srgbClr val="002060"/>
              </a:solidFill>
            </a:endParaRPr>
          </a:p>
        </p:txBody>
      </p:sp>
      <p:sp>
        <p:nvSpPr>
          <p:cNvPr id="12" name="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Text…"/>
          <p:cNvSpPr txBox="1"/>
          <p:nvPr/>
        </p:nvSpPr>
        <p:spPr>
          <a:xfrm>
            <a:off x="470263" y="2023112"/>
            <a:ext cx="12150905" cy="71208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lstStyle/>
          <a:p>
            <a:pPr marL="457200" indent="-457200" algn="l">
              <a:buSzPct val="100000"/>
              <a:buFont typeface="Arial" panose="020B0604020202020204" pitchFamily="34" charset="0"/>
              <a:buChar char="•"/>
              <a:defRPr sz="2100">
                <a:solidFill>
                  <a:srgbClr val="253957"/>
                </a:solidFill>
                <a:latin typeface="+mn-lt"/>
                <a:ea typeface="+mn-ea"/>
                <a:cs typeface="+mn-cs"/>
                <a:sym typeface="Arial Narrow"/>
              </a:defRPr>
            </a:pPr>
            <a:r>
              <a:rPr lang="en-US" sz="3200" dirty="0" smtClean="0">
                <a:solidFill>
                  <a:schemeClr val="bg2">
                    <a:lumMod val="25000"/>
                  </a:schemeClr>
                </a:solidFill>
                <a:sym typeface="Arial Narrow"/>
              </a:rPr>
              <a:t>Full stop of any activity in the sector in </a:t>
            </a:r>
            <a:r>
              <a:rPr lang="en-US" sz="3200" dirty="0" smtClean="0">
                <a:solidFill>
                  <a:schemeClr val="bg2">
                    <a:lumMod val="25000"/>
                  </a:schemeClr>
                </a:solidFill>
                <a:sym typeface="Arial Narrow"/>
              </a:rPr>
              <a:t>April-June 2020</a:t>
            </a:r>
            <a:endParaRPr lang="en-US" sz="3200" dirty="0" smtClean="0">
              <a:solidFill>
                <a:schemeClr val="bg2">
                  <a:lumMod val="25000"/>
                </a:schemeClr>
              </a:solidFill>
              <a:sym typeface="Arial Narrow"/>
            </a:endParaRPr>
          </a:p>
          <a:p>
            <a:pPr marL="457200" indent="-457200" algn="l">
              <a:buSzPct val="100000"/>
              <a:buFont typeface="Arial" panose="020B0604020202020204" pitchFamily="34" charset="0"/>
              <a:buChar char="•"/>
              <a:defRPr sz="2100">
                <a:solidFill>
                  <a:srgbClr val="253957"/>
                </a:solidFill>
                <a:latin typeface="+mn-lt"/>
                <a:ea typeface="+mn-ea"/>
                <a:cs typeface="+mn-cs"/>
                <a:sym typeface="Arial Narrow"/>
              </a:defRPr>
            </a:pPr>
            <a:r>
              <a:rPr lang="en-US" sz="3200" dirty="0">
                <a:solidFill>
                  <a:schemeClr val="bg2">
                    <a:lumMod val="25000"/>
                  </a:schemeClr>
                </a:solidFill>
                <a:sym typeface="Arial Narrow"/>
              </a:rPr>
              <a:t>Active communications between business and </a:t>
            </a:r>
            <a:r>
              <a:rPr lang="en-US" sz="3200" dirty="0" err="1">
                <a:solidFill>
                  <a:schemeClr val="bg2">
                    <a:lumMod val="25000"/>
                  </a:schemeClr>
                </a:solidFill>
                <a:sym typeface="Arial Narrow"/>
              </a:rPr>
              <a:t>Rosturism</a:t>
            </a:r>
            <a:r>
              <a:rPr lang="en-US" sz="3200" dirty="0">
                <a:solidFill>
                  <a:schemeClr val="bg2">
                    <a:lumMod val="25000"/>
                  </a:schemeClr>
                </a:solidFill>
                <a:sym typeface="Arial Narrow"/>
              </a:rPr>
              <a:t> (new team since 2019), important role of key sectoral associations </a:t>
            </a:r>
            <a:r>
              <a:rPr lang="en-US" sz="3200" dirty="0" smtClean="0">
                <a:solidFill>
                  <a:schemeClr val="bg2">
                    <a:lumMod val="25000"/>
                  </a:schemeClr>
                </a:solidFill>
                <a:sym typeface="Arial Narrow"/>
              </a:rPr>
              <a:t>– but limited opportunities for small business and lack of incentives for regional governments</a:t>
            </a:r>
            <a:endParaRPr lang="en-US" sz="3200" dirty="0">
              <a:solidFill>
                <a:schemeClr val="bg2">
                  <a:lumMod val="25000"/>
                </a:schemeClr>
              </a:solidFill>
              <a:sym typeface="Arial Narrow"/>
            </a:endParaRPr>
          </a:p>
          <a:p>
            <a:pPr marL="457200" indent="-457200" algn="l">
              <a:buSzPct val="100000"/>
              <a:buFont typeface="Arial" panose="020B0604020202020204" pitchFamily="34" charset="0"/>
              <a:buChar char="•"/>
              <a:defRPr sz="2100">
                <a:solidFill>
                  <a:srgbClr val="253957"/>
                </a:solidFill>
                <a:latin typeface="+mn-lt"/>
                <a:ea typeface="+mn-ea"/>
                <a:cs typeface="+mn-cs"/>
                <a:sym typeface="Arial Narrow"/>
              </a:defRPr>
            </a:pPr>
            <a:r>
              <a:rPr lang="en-US" sz="3200" dirty="0" smtClean="0">
                <a:solidFill>
                  <a:schemeClr val="bg2">
                    <a:lumMod val="25000"/>
                  </a:schemeClr>
                </a:solidFill>
                <a:sym typeface="Arial Narrow"/>
              </a:rPr>
              <a:t>Provision of direct subsidies to firms – but with long delays </a:t>
            </a:r>
          </a:p>
          <a:p>
            <a:pPr marL="457200" indent="-457200" algn="l">
              <a:buSzPct val="100000"/>
              <a:buFont typeface="Arial" panose="020B0604020202020204" pitchFamily="34" charset="0"/>
              <a:buChar char="•"/>
              <a:defRPr sz="2100">
                <a:solidFill>
                  <a:srgbClr val="253957"/>
                </a:solidFill>
                <a:latin typeface="+mn-lt"/>
                <a:ea typeface="+mn-ea"/>
                <a:cs typeface="+mn-cs"/>
                <a:sym typeface="Arial Narrow"/>
              </a:defRPr>
            </a:pPr>
            <a:r>
              <a:rPr lang="en-US" sz="3200" dirty="0" smtClean="0">
                <a:solidFill>
                  <a:schemeClr val="bg2">
                    <a:lumMod val="25000"/>
                  </a:schemeClr>
                </a:solidFill>
                <a:sym typeface="Arial Narrow"/>
              </a:rPr>
              <a:t>Since August cashback </a:t>
            </a:r>
            <a:r>
              <a:rPr lang="en-US" sz="3200" dirty="0">
                <a:solidFill>
                  <a:schemeClr val="bg2">
                    <a:lumMod val="25000"/>
                  </a:schemeClr>
                </a:solidFill>
                <a:sym typeface="Arial Narrow"/>
              </a:rPr>
              <a:t>program for domestic travel </a:t>
            </a:r>
            <a:r>
              <a:rPr lang="en-US" sz="3200" dirty="0" smtClean="0">
                <a:solidFill>
                  <a:schemeClr val="bg2">
                    <a:lumMod val="25000"/>
                  </a:schemeClr>
                </a:solidFill>
                <a:sym typeface="Arial Narrow"/>
              </a:rPr>
              <a:t>– but a lot of technical problems </a:t>
            </a:r>
            <a:r>
              <a:rPr lang="en-US" sz="3200" dirty="0" smtClean="0">
                <a:solidFill>
                  <a:schemeClr val="bg2">
                    <a:lumMod val="25000"/>
                  </a:schemeClr>
                </a:solidFill>
                <a:sym typeface="Arial Narrow"/>
              </a:rPr>
              <a:t>+ Open grant competition for new regional projects in the fall 2020 + National priority project ‘Tourism development’ </a:t>
            </a:r>
            <a:endParaRPr lang="en-US" sz="3200" dirty="0" smtClean="0">
              <a:solidFill>
                <a:schemeClr val="bg2">
                  <a:lumMod val="25000"/>
                </a:schemeClr>
              </a:solidFill>
              <a:sym typeface="Arial Narrow"/>
            </a:endParaRPr>
          </a:p>
          <a:p>
            <a:pPr marL="457200" indent="-457200" algn="l">
              <a:buSzPct val="100000"/>
              <a:buFont typeface="Arial" panose="020B0604020202020204" pitchFamily="34" charset="0"/>
              <a:buChar char="•"/>
              <a:defRPr sz="2100">
                <a:solidFill>
                  <a:srgbClr val="253957"/>
                </a:solidFill>
                <a:latin typeface="+mn-lt"/>
                <a:ea typeface="+mn-ea"/>
                <a:cs typeface="+mn-cs"/>
                <a:sym typeface="Arial Narrow"/>
              </a:defRPr>
            </a:pPr>
            <a:r>
              <a:rPr lang="en-US" sz="3200" dirty="0">
                <a:solidFill>
                  <a:schemeClr val="bg2">
                    <a:lumMod val="25000"/>
                  </a:schemeClr>
                </a:solidFill>
                <a:sym typeface="Arial Narrow"/>
              </a:rPr>
              <a:t>Reorientation of many companies to domestic market (as more secure</a:t>
            </a:r>
            <a:r>
              <a:rPr lang="en-US" sz="3200" dirty="0" smtClean="0">
                <a:solidFill>
                  <a:schemeClr val="bg2">
                    <a:lumMod val="25000"/>
                  </a:schemeClr>
                </a:solidFill>
                <a:sym typeface="Arial Narrow"/>
              </a:rPr>
              <a:t>), but only few regional governments are ready to support this sector </a:t>
            </a:r>
            <a:endParaRPr lang="en-US" sz="3200" dirty="0" smtClean="0">
              <a:solidFill>
                <a:schemeClr val="bg2">
                  <a:lumMod val="25000"/>
                </a:schemeClr>
              </a:solidFill>
              <a:sym typeface="Arial Narrow"/>
            </a:endParaRPr>
          </a:p>
          <a:p>
            <a:pPr algn="l">
              <a:spcBef>
                <a:spcPts val="600"/>
              </a:spcBef>
              <a:buSzPct val="100000"/>
              <a:defRPr sz="2100">
                <a:solidFill>
                  <a:srgbClr val="253957"/>
                </a:solidFill>
                <a:latin typeface="+mn-lt"/>
                <a:ea typeface="+mn-ea"/>
                <a:cs typeface="+mn-cs"/>
                <a:sym typeface="Arial Narrow"/>
              </a:defRPr>
            </a:pPr>
            <a:r>
              <a:rPr lang="en-US" sz="3200" dirty="0" smtClean="0">
                <a:solidFill>
                  <a:schemeClr val="bg2">
                    <a:lumMod val="25000"/>
                  </a:schemeClr>
                </a:solidFill>
                <a:sym typeface="Arial Narrow"/>
              </a:rPr>
              <a:t>Main results:</a:t>
            </a:r>
            <a:endParaRPr lang="en-US" sz="3200" dirty="0">
              <a:solidFill>
                <a:schemeClr val="bg2">
                  <a:lumMod val="25000"/>
                </a:schemeClr>
              </a:solidFill>
              <a:sym typeface="Arial Narrow"/>
            </a:endParaRPr>
          </a:p>
          <a:p>
            <a:pPr marL="457200" indent="-457200" algn="l">
              <a:buSzPct val="100000"/>
              <a:buFont typeface="Arial" panose="020B0604020202020204" pitchFamily="34" charset="0"/>
              <a:buChar char="•"/>
              <a:defRPr sz="2100">
                <a:solidFill>
                  <a:srgbClr val="253957"/>
                </a:solidFill>
                <a:latin typeface="+mn-lt"/>
                <a:ea typeface="+mn-ea"/>
                <a:cs typeface="+mn-cs"/>
                <a:sym typeface="Arial Narrow"/>
              </a:defRPr>
            </a:pPr>
            <a:r>
              <a:rPr lang="en-US" sz="3200" b="1" dirty="0" smtClean="0">
                <a:solidFill>
                  <a:schemeClr val="bg2">
                    <a:lumMod val="25000"/>
                  </a:schemeClr>
                </a:solidFill>
                <a:sym typeface="Arial Narrow"/>
              </a:rPr>
              <a:t>Inbound tourism </a:t>
            </a:r>
            <a:r>
              <a:rPr lang="en-US" sz="3200" dirty="0" smtClean="0">
                <a:solidFill>
                  <a:schemeClr val="bg2">
                    <a:lumMod val="25000"/>
                  </a:schemeClr>
                </a:solidFill>
                <a:sym typeface="Arial Narrow"/>
              </a:rPr>
              <a:t>– no changes till </a:t>
            </a:r>
            <a:r>
              <a:rPr lang="en-US" sz="3200" dirty="0" smtClean="0">
                <a:solidFill>
                  <a:schemeClr val="bg2">
                    <a:lumMod val="25000"/>
                  </a:schemeClr>
                </a:solidFill>
                <a:sym typeface="Arial Narrow"/>
              </a:rPr>
              <a:t>now (and no changes for 2021)</a:t>
            </a:r>
            <a:endParaRPr lang="en-US" sz="3200" dirty="0" smtClean="0">
              <a:solidFill>
                <a:schemeClr val="bg2">
                  <a:lumMod val="25000"/>
                </a:schemeClr>
              </a:solidFill>
              <a:sym typeface="Arial Narrow"/>
            </a:endParaRPr>
          </a:p>
          <a:p>
            <a:pPr marL="457200" indent="-457200" algn="l">
              <a:buSzPct val="100000"/>
              <a:buFont typeface="Arial" panose="020B0604020202020204" pitchFamily="34" charset="0"/>
              <a:buChar char="•"/>
              <a:defRPr sz="2100">
                <a:solidFill>
                  <a:srgbClr val="253957"/>
                </a:solidFill>
                <a:latin typeface="+mn-lt"/>
                <a:ea typeface="+mn-ea"/>
                <a:cs typeface="+mn-cs"/>
                <a:sym typeface="Arial Narrow"/>
              </a:defRPr>
            </a:pPr>
            <a:r>
              <a:rPr lang="en-US" sz="3200" b="1" dirty="0" smtClean="0">
                <a:solidFill>
                  <a:schemeClr val="bg2">
                    <a:lumMod val="25000"/>
                  </a:schemeClr>
                </a:solidFill>
                <a:sym typeface="Arial Narrow"/>
              </a:rPr>
              <a:t>Outbound tourism </a:t>
            </a:r>
            <a:r>
              <a:rPr lang="en-US" sz="3200" dirty="0" smtClean="0">
                <a:solidFill>
                  <a:schemeClr val="bg2">
                    <a:lumMod val="25000"/>
                  </a:schemeClr>
                </a:solidFill>
                <a:sym typeface="Arial Narrow"/>
              </a:rPr>
              <a:t>– 30</a:t>
            </a:r>
            <a:r>
              <a:rPr lang="en-US" sz="3200" dirty="0" smtClean="0">
                <a:solidFill>
                  <a:schemeClr val="bg2">
                    <a:lumMod val="25000"/>
                  </a:schemeClr>
                </a:solidFill>
                <a:sym typeface="Arial Narrow"/>
              </a:rPr>
              <a:t>% to </a:t>
            </a:r>
            <a:r>
              <a:rPr lang="en-US" sz="3200" dirty="0" smtClean="0">
                <a:solidFill>
                  <a:schemeClr val="bg2">
                    <a:lumMod val="25000"/>
                  </a:schemeClr>
                </a:solidFill>
                <a:sym typeface="Arial Narrow"/>
              </a:rPr>
              <a:t>2019, similar expectations for 2021 </a:t>
            </a:r>
            <a:endParaRPr lang="en-US" sz="3200" dirty="0" smtClean="0">
              <a:solidFill>
                <a:schemeClr val="bg2">
                  <a:lumMod val="25000"/>
                </a:schemeClr>
              </a:solidFill>
              <a:sym typeface="Arial Narrow"/>
            </a:endParaRPr>
          </a:p>
          <a:p>
            <a:pPr marL="457200" indent="-457200" algn="l">
              <a:buSzPct val="100000"/>
              <a:buFont typeface="Arial" panose="020B0604020202020204" pitchFamily="34" charset="0"/>
              <a:buChar char="•"/>
              <a:defRPr sz="2100">
                <a:solidFill>
                  <a:srgbClr val="253957"/>
                </a:solidFill>
                <a:latin typeface="+mn-lt"/>
                <a:ea typeface="+mn-ea"/>
                <a:cs typeface="+mn-cs"/>
                <a:sym typeface="Arial Narrow"/>
              </a:defRPr>
            </a:pPr>
            <a:r>
              <a:rPr lang="en-US" sz="3200" b="1" dirty="0" smtClean="0">
                <a:solidFill>
                  <a:schemeClr val="bg2">
                    <a:lumMod val="25000"/>
                  </a:schemeClr>
                </a:solidFill>
                <a:latin typeface="+mn-lt"/>
                <a:ea typeface="+mn-ea"/>
                <a:cs typeface="+mn-cs"/>
                <a:sym typeface="Arial Narrow"/>
              </a:rPr>
              <a:t>Domestic </a:t>
            </a:r>
            <a:r>
              <a:rPr lang="en-US" sz="3200" b="1" dirty="0">
                <a:solidFill>
                  <a:schemeClr val="bg2">
                    <a:lumMod val="25000"/>
                  </a:schemeClr>
                </a:solidFill>
                <a:latin typeface="+mn-lt"/>
                <a:ea typeface="+mn-ea"/>
                <a:cs typeface="+mn-cs"/>
                <a:sym typeface="Arial Narrow"/>
              </a:rPr>
              <a:t>tourism</a:t>
            </a:r>
            <a:r>
              <a:rPr lang="en-US" sz="3200" dirty="0">
                <a:solidFill>
                  <a:schemeClr val="bg2">
                    <a:lumMod val="25000"/>
                  </a:schemeClr>
                </a:solidFill>
                <a:latin typeface="+mn-lt"/>
                <a:ea typeface="+mn-ea"/>
                <a:cs typeface="+mn-cs"/>
                <a:sym typeface="Arial Narrow"/>
              </a:rPr>
              <a:t> </a:t>
            </a:r>
            <a:r>
              <a:rPr lang="en-US" sz="3200" dirty="0" smtClean="0">
                <a:solidFill>
                  <a:schemeClr val="bg2">
                    <a:lumMod val="25000"/>
                  </a:schemeClr>
                </a:solidFill>
                <a:latin typeface="+mn-lt"/>
                <a:ea typeface="+mn-ea"/>
                <a:cs typeface="+mn-cs"/>
                <a:sym typeface="Arial Narrow"/>
              </a:rPr>
              <a:t>- </a:t>
            </a:r>
            <a:r>
              <a:rPr lang="en-US" sz="3200" dirty="0" smtClean="0">
                <a:solidFill>
                  <a:schemeClr val="bg2">
                    <a:lumMod val="25000"/>
                  </a:schemeClr>
                </a:solidFill>
                <a:latin typeface="+mn-lt"/>
                <a:ea typeface="+mn-ea"/>
                <a:cs typeface="+mn-cs"/>
                <a:sym typeface="Arial Narrow"/>
              </a:rPr>
              <a:t> less </a:t>
            </a:r>
            <a:r>
              <a:rPr lang="en-US" sz="3200" dirty="0" smtClean="0">
                <a:solidFill>
                  <a:schemeClr val="bg2">
                    <a:lumMod val="25000"/>
                  </a:schemeClr>
                </a:solidFill>
                <a:latin typeface="+mn-lt"/>
                <a:ea typeface="+mn-ea"/>
                <a:cs typeface="+mn-cs"/>
                <a:sym typeface="Arial Narrow"/>
              </a:rPr>
              <a:t>suffered segment (60-70% to </a:t>
            </a:r>
            <a:r>
              <a:rPr lang="en-US" sz="3200" dirty="0" smtClean="0">
                <a:solidFill>
                  <a:schemeClr val="bg2">
                    <a:lumMod val="25000"/>
                  </a:schemeClr>
                </a:solidFill>
                <a:latin typeface="+mn-lt"/>
                <a:ea typeface="+mn-ea"/>
                <a:cs typeface="+mn-cs"/>
                <a:sym typeface="Arial Narrow"/>
              </a:rPr>
              <a:t>2019, more for 2021)</a:t>
            </a:r>
            <a:endParaRPr lang="en-US" sz="2900" dirty="0">
              <a:solidFill>
                <a:schemeClr val="bg2">
                  <a:lumMod val="25000"/>
                </a:schemeClr>
              </a:solidFill>
              <a:sym typeface="Arial Narrow"/>
            </a:endParaRPr>
          </a:p>
        </p:txBody>
      </p:sp>
      <p:cxnSp>
        <p:nvCxnSpPr>
          <p:cNvPr id="5" name="Прямая соединительная линия 4">
            <a:extLst>
              <a:ext uri="{FF2B5EF4-FFF2-40B4-BE49-F238E27FC236}">
                <a16:creationId xmlns:a16="http://schemas.microsoft.com/office/drawing/2014/main" xmlns="" id="{58590E60-6797-4C3C-9AC8-CE5C90C4D0D7}"/>
              </a:ext>
            </a:extLst>
          </p:cNvPr>
          <p:cNvCxnSpPr>
            <a:cxnSpLocks/>
          </p:cNvCxnSpPr>
          <p:nvPr/>
        </p:nvCxnSpPr>
        <p:spPr>
          <a:xfrm flipV="1">
            <a:off x="0" y="934902"/>
            <a:ext cx="13004800" cy="35139"/>
          </a:xfrm>
          <a:prstGeom prst="line">
            <a:avLst/>
          </a:prstGeo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154200"/>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Phone: +Х (ХХХ) ХХХ ХХХХ"/>
          <p:cNvSpPr txBox="1"/>
          <p:nvPr/>
        </p:nvSpPr>
        <p:spPr>
          <a:xfrm>
            <a:off x="1343823" y="5391650"/>
            <a:ext cx="10317153" cy="199541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algn="l" defTabSz="457200">
              <a:defRPr sz="1800">
                <a:solidFill>
                  <a:srgbClr val="FFFFFF"/>
                </a:solidFill>
                <a:latin typeface="+mn-lt"/>
                <a:ea typeface="+mn-ea"/>
                <a:cs typeface="+mn-cs"/>
                <a:sym typeface="Arial Narrow"/>
              </a:defRPr>
            </a:lvl1pPr>
          </a:lstStyle>
          <a:p>
            <a:pPr algn="ctr">
              <a:spcAft>
                <a:spcPts val="1800"/>
              </a:spcAft>
            </a:pPr>
            <a:r>
              <a:rPr lang="en-US" sz="5400" b="1" dirty="0">
                <a:latin typeface="Arial Narrow" charset="0"/>
                <a:ea typeface="Arial Narrow" charset="0"/>
                <a:cs typeface="Arial Narrow" charset="0"/>
              </a:rPr>
              <a:t>Thank you </a:t>
            </a:r>
          </a:p>
          <a:p>
            <a:pPr algn="ctr">
              <a:spcAft>
                <a:spcPts val="1800"/>
              </a:spcAft>
            </a:pPr>
            <a:r>
              <a:rPr lang="en-US" sz="5400" b="1" dirty="0">
                <a:latin typeface="Arial Narrow" charset="0"/>
                <a:ea typeface="Arial Narrow" charset="0"/>
                <a:cs typeface="Arial Narrow" charset="0"/>
              </a:rPr>
              <a:t>for your attention! </a:t>
            </a:r>
          </a:p>
        </p:txBody>
      </p:sp>
      <p:pic>
        <p:nvPicPr>
          <p:cNvPr id="170" name="Изображение" descr="Изображение"/>
          <p:cNvPicPr>
            <a:picLocks noChangeAspect="1"/>
          </p:cNvPicPr>
          <p:nvPr/>
        </p:nvPicPr>
        <p:blipFill>
          <a:blip r:embed="rId2">
            <a:extLst/>
          </a:blip>
          <a:stretch>
            <a:fillRect/>
          </a:stretch>
        </p:blipFill>
        <p:spPr>
          <a:xfrm>
            <a:off x="5735963" y="2796528"/>
            <a:ext cx="1532874" cy="1976144"/>
          </a:xfrm>
          <a:prstGeom prst="rect">
            <a:avLst/>
          </a:prstGeom>
          <a:ln w="12700">
            <a:miter lim="400000"/>
          </a:ln>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Arial Narrow"/>
        <a:ea typeface="Arial Narrow"/>
        <a:cs typeface="Arial Narrow"/>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j-lt"/>
            <a:ea typeface="+mj-ea"/>
            <a:cs typeface="+mj-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4894</TotalTime>
  <Words>920</Words>
  <Application>Microsoft Office PowerPoint</Application>
  <PresentationFormat>Произвольный</PresentationFormat>
  <Paragraphs>85</Paragraphs>
  <Slides>9</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9</vt:i4>
      </vt:variant>
    </vt:vector>
  </HeadingPairs>
  <TitlesOfParts>
    <vt:vector size="19" baseType="lpstr">
      <vt:lpstr>ＭＳ Ｐゴシック</vt:lpstr>
      <vt:lpstr>Arial</vt:lpstr>
      <vt:lpstr>Arial Narrow</vt:lpstr>
      <vt:lpstr>Calibri</vt:lpstr>
      <vt:lpstr>Courier New</vt:lpstr>
      <vt:lpstr>Helvetica</vt:lpstr>
      <vt:lpstr>Helvetica Light</vt:lpstr>
      <vt:lpstr>Helvetica Neue</vt:lpstr>
      <vt:lpstr>Wingdings</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Julia Rodionova</dc:creator>
  <cp:lastModifiedBy>Яковлев Андрей Александрович</cp:lastModifiedBy>
  <cp:revision>101</cp:revision>
  <dcterms:created xsi:type="dcterms:W3CDTF">2020-11-05T17:51:37Z</dcterms:created>
  <dcterms:modified xsi:type="dcterms:W3CDTF">2021-04-12T15:51:06Z</dcterms:modified>
</cp:coreProperties>
</file>